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6"/>
  </p:notesMasterIdLst>
  <p:handoutMasterIdLst>
    <p:handoutMasterId r:id="rId75"/>
  </p:handoutMasterIdLst>
  <p:sldIdLst>
    <p:sldId id="506" r:id="rId3"/>
    <p:sldId id="507" r:id="rId4"/>
    <p:sldId id="509" r:id="rId5"/>
    <p:sldId id="510" r:id="rId6"/>
    <p:sldId id="526" r:id="rId7"/>
    <p:sldId id="527" r:id="rId8"/>
    <p:sldId id="529" r:id="rId9"/>
    <p:sldId id="531" r:id="rId10"/>
    <p:sldId id="517" r:id="rId11"/>
    <p:sldId id="544" r:id="rId12"/>
    <p:sldId id="545" r:id="rId13"/>
    <p:sldId id="547" r:id="rId14"/>
    <p:sldId id="691" r:id="rId15"/>
    <p:sldId id="550" r:id="rId17"/>
    <p:sldId id="692" r:id="rId18"/>
    <p:sldId id="553" r:id="rId19"/>
    <p:sldId id="552" r:id="rId20"/>
    <p:sldId id="551" r:id="rId21"/>
    <p:sldId id="666" r:id="rId22"/>
    <p:sldId id="667" r:id="rId23"/>
    <p:sldId id="556" r:id="rId24"/>
    <p:sldId id="558" r:id="rId25"/>
    <p:sldId id="559" r:id="rId26"/>
    <p:sldId id="563" r:id="rId27"/>
    <p:sldId id="567" r:id="rId28"/>
    <p:sldId id="693" r:id="rId29"/>
    <p:sldId id="570" r:id="rId30"/>
    <p:sldId id="635" r:id="rId31"/>
    <p:sldId id="670" r:id="rId32"/>
    <p:sldId id="698" r:id="rId33"/>
    <p:sldId id="699" r:id="rId34"/>
    <p:sldId id="700" r:id="rId35"/>
    <p:sldId id="701" r:id="rId36"/>
    <p:sldId id="668" r:id="rId37"/>
    <p:sldId id="690" r:id="rId38"/>
    <p:sldId id="669" r:id="rId39"/>
    <p:sldId id="702" r:id="rId40"/>
    <p:sldId id="703" r:id="rId41"/>
    <p:sldId id="705" r:id="rId42"/>
    <p:sldId id="574" r:id="rId43"/>
    <p:sldId id="588" r:id="rId44"/>
    <p:sldId id="586" r:id="rId45"/>
    <p:sldId id="581" r:id="rId46"/>
    <p:sldId id="722" r:id="rId47"/>
    <p:sldId id="729" r:id="rId48"/>
    <p:sldId id="723" r:id="rId49"/>
    <p:sldId id="724" r:id="rId50"/>
    <p:sldId id="725" r:id="rId51"/>
    <p:sldId id="726" r:id="rId52"/>
    <p:sldId id="730" r:id="rId53"/>
    <p:sldId id="731" r:id="rId54"/>
    <p:sldId id="732" r:id="rId55"/>
    <p:sldId id="727" r:id="rId56"/>
    <p:sldId id="728" r:id="rId57"/>
    <p:sldId id="733" r:id="rId58"/>
    <p:sldId id="735" r:id="rId59"/>
    <p:sldId id="736" r:id="rId60"/>
    <p:sldId id="737" r:id="rId61"/>
    <p:sldId id="738" r:id="rId62"/>
    <p:sldId id="739" r:id="rId63"/>
    <p:sldId id="740" r:id="rId64"/>
    <p:sldId id="741" r:id="rId65"/>
    <p:sldId id="742" r:id="rId66"/>
    <p:sldId id="743" r:id="rId67"/>
    <p:sldId id="744" r:id="rId68"/>
    <p:sldId id="745" r:id="rId69"/>
    <p:sldId id="746" r:id="rId70"/>
    <p:sldId id="520" r:id="rId71"/>
    <p:sldId id="595" r:id="rId72"/>
    <p:sldId id="747" r:id="rId73"/>
    <p:sldId id="522" r:id="rId74"/>
  </p:sldIdLst>
  <p:sldSz cx="9144000" cy="5143500" type="screen16x9"/>
  <p:notesSz cx="6858000" cy="9144000"/>
  <p:embeddedFontLst/>
  <p:custDataLst>
    <p:tags r:id="rId8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2A6164-6C94-4D72-A808-DBA72125A748}">
          <p14:sldIdLst>
            <p14:sldId id="506"/>
            <p14:sldId id="507"/>
            <p14:sldId id="509"/>
            <p14:sldId id="510"/>
            <p14:sldId id="526"/>
            <p14:sldId id="527"/>
            <p14:sldId id="529"/>
            <p14:sldId id="531"/>
            <p14:sldId id="517"/>
            <p14:sldId id="544"/>
            <p14:sldId id="545"/>
            <p14:sldId id="547"/>
            <p14:sldId id="691"/>
            <p14:sldId id="550"/>
            <p14:sldId id="692"/>
            <p14:sldId id="553"/>
            <p14:sldId id="552"/>
            <p14:sldId id="551"/>
            <p14:sldId id="666"/>
            <p14:sldId id="667"/>
            <p14:sldId id="556"/>
            <p14:sldId id="558"/>
            <p14:sldId id="559"/>
            <p14:sldId id="563"/>
            <p14:sldId id="567"/>
            <p14:sldId id="693"/>
            <p14:sldId id="570"/>
            <p14:sldId id="635"/>
            <p14:sldId id="670"/>
            <p14:sldId id="698"/>
            <p14:sldId id="699"/>
            <p14:sldId id="700"/>
            <p14:sldId id="701"/>
            <p14:sldId id="668"/>
            <p14:sldId id="690"/>
            <p14:sldId id="669"/>
            <p14:sldId id="702"/>
            <p14:sldId id="703"/>
            <p14:sldId id="705"/>
            <p14:sldId id="574"/>
            <p14:sldId id="588"/>
            <p14:sldId id="586"/>
            <p14:sldId id="581"/>
            <p14:sldId id="722"/>
            <p14:sldId id="729"/>
            <p14:sldId id="723"/>
            <p14:sldId id="724"/>
            <p14:sldId id="725"/>
            <p14:sldId id="726"/>
            <p14:sldId id="730"/>
            <p14:sldId id="731"/>
            <p14:sldId id="732"/>
            <p14:sldId id="727"/>
            <p14:sldId id="728"/>
            <p14:sldId id="733"/>
            <p14:sldId id="735"/>
            <p14:sldId id="736"/>
            <p14:sldId id="737"/>
            <p14:sldId id="738"/>
            <p14:sldId id="739"/>
            <p14:sldId id="740"/>
            <p14:sldId id="741"/>
            <p14:sldId id="742"/>
            <p14:sldId id="743"/>
            <p14:sldId id="744"/>
            <p14:sldId id="745"/>
            <p14:sldId id="746"/>
            <p14:sldId id="520"/>
            <p14:sldId id="595"/>
            <p14:sldId id="747"/>
            <p14:sldId id="522"/>
          </p14:sldIdLst>
        </p14:section>
      </p14:sectionLst>
    </p:ext>
    <p:ext uri="{EFAFB233-063F-42B5-8137-9DF3F51BA10A}">
      <p15:sldGuideLst xmlns:p15="http://schemas.microsoft.com/office/powerpoint/2012/main">
        <p15:guide id="1" pos="1848" userDrawn="1">
          <p15:clr>
            <a:srgbClr val="A4A3A4"/>
          </p15:clr>
        </p15:guide>
        <p15:guide id="2" pos="5718" userDrawn="1">
          <p15:clr>
            <a:srgbClr val="A4A3A4"/>
          </p15:clr>
        </p15:guide>
        <p15:guide id="3" orient="horz" pos="3028" userDrawn="1">
          <p15:clr>
            <a:srgbClr val="A4A3A4"/>
          </p15:clr>
        </p15:guide>
        <p15:guide id="4" orient="horz" pos="327" userDrawn="1">
          <p15:clr>
            <a:srgbClr val="A4A3A4"/>
          </p15:clr>
        </p15:guide>
        <p15:guide id="5" orient="horz" pos="3199" userDrawn="1">
          <p15:clr>
            <a:srgbClr val="A4A3A4"/>
          </p15:clr>
        </p15:guide>
        <p15:guide id="6" pos="289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FED664"/>
    <a:srgbClr val="EEF2F5"/>
    <a:srgbClr val="243255"/>
    <a:srgbClr val="CFD5EA"/>
    <a:srgbClr val="304371"/>
    <a:srgbClr val="ACAEF4"/>
    <a:srgbClr val="29323F"/>
    <a:srgbClr val="F2F2F2"/>
    <a:srgbClr val="546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2" autoAdjust="0"/>
    <p:restoredTop sz="94660"/>
  </p:normalViewPr>
  <p:slideViewPr>
    <p:cSldViewPr snapToGrid="0" showGuides="1">
      <p:cViewPr varScale="1">
        <p:scale>
          <a:sx n="110" d="100"/>
          <a:sy n="110" d="100"/>
        </p:scale>
        <p:origin x="72" y="62"/>
      </p:cViewPr>
      <p:guideLst>
        <p:guide pos="1848"/>
        <p:guide pos="5718"/>
        <p:guide orient="horz" pos="3028"/>
        <p:guide orient="horz" pos="327"/>
        <p:guide orient="horz" pos="3199"/>
        <p:guide pos="289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gs" Target="tags/tag123.xml"/><Relationship Id="rId8" Type="http://schemas.openxmlformats.org/officeDocument/2006/relationships/slide" Target="slides/slide6.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fld>
            <a:endParaRPr lang="zh-CN" altLang="en-US">
              <a:latin typeface="汉仪旗黑-5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2"/>
          <p:cNvSpPr>
            <a:spLocks noGrp="1"/>
          </p:cNvSpPr>
          <p:nvPr>
            <p:ph type="pic" sz="quarter" idx="20"/>
          </p:nvPr>
        </p:nvSpPr>
        <p:spPr>
          <a:xfrm>
            <a:off x="228600" y="1280651"/>
            <a:ext cx="1440000" cy="1440000"/>
          </a:xfrm>
        </p:spPr>
        <p:txBody>
          <a:bodyPr>
            <a:normAutofit/>
          </a:bodyPr>
          <a:lstStyle>
            <a:lvl1pPr marL="0" indent="0" algn="ctr">
              <a:buFontTx/>
              <a:buNone/>
              <a:defRPr sz="1400"/>
            </a:lvl1pPr>
          </a:lstStyle>
          <a:p>
            <a:endParaRPr lang="zh-CN" altLang="en-US"/>
          </a:p>
        </p:txBody>
      </p:sp>
      <p:sp>
        <p:nvSpPr>
          <p:cNvPr id="3" name="图片占位符 2"/>
          <p:cNvSpPr>
            <a:spLocks noGrp="1"/>
          </p:cNvSpPr>
          <p:nvPr>
            <p:ph type="pic" sz="quarter" idx="21"/>
          </p:nvPr>
        </p:nvSpPr>
        <p:spPr>
          <a:xfrm>
            <a:off x="1815738" y="1280651"/>
            <a:ext cx="1440000" cy="1440000"/>
          </a:xfrm>
        </p:spPr>
        <p:txBody>
          <a:bodyPr>
            <a:normAutofit/>
          </a:bodyPr>
          <a:lstStyle>
            <a:lvl1pPr marL="0" indent="0" algn="ctr">
              <a:buFontTx/>
              <a:buNone/>
              <a:defRPr sz="1400"/>
            </a:lvl1pPr>
          </a:lstStyle>
          <a:p>
            <a:endParaRPr lang="zh-CN" altLang="en-US"/>
          </a:p>
        </p:txBody>
      </p:sp>
      <p:sp>
        <p:nvSpPr>
          <p:cNvPr id="4" name="图片占位符 2"/>
          <p:cNvSpPr>
            <a:spLocks noGrp="1"/>
          </p:cNvSpPr>
          <p:nvPr>
            <p:ph type="pic" sz="quarter" idx="22"/>
          </p:nvPr>
        </p:nvSpPr>
        <p:spPr>
          <a:xfrm>
            <a:off x="3402875" y="1280651"/>
            <a:ext cx="1440000" cy="1440000"/>
          </a:xfrm>
        </p:spPr>
        <p:txBody>
          <a:bodyPr>
            <a:normAutofit/>
          </a:bodyPr>
          <a:lstStyle>
            <a:lvl1pPr marL="0" indent="0" algn="ctr">
              <a:buFontTx/>
              <a:buNone/>
              <a:defRPr sz="1400"/>
            </a:lvl1pPr>
          </a:lstStyle>
          <a:p>
            <a:endParaRPr lang="zh-CN" altLang="en-US"/>
          </a:p>
        </p:txBody>
      </p:sp>
      <p:sp>
        <p:nvSpPr>
          <p:cNvPr id="5" name="图片占位符 2"/>
          <p:cNvSpPr>
            <a:spLocks noGrp="1"/>
          </p:cNvSpPr>
          <p:nvPr>
            <p:ph type="pic" sz="quarter" idx="23"/>
          </p:nvPr>
        </p:nvSpPr>
        <p:spPr>
          <a:xfrm>
            <a:off x="228600" y="2887382"/>
            <a:ext cx="1440000" cy="1440000"/>
          </a:xfrm>
        </p:spPr>
        <p:txBody>
          <a:bodyPr>
            <a:normAutofit/>
          </a:bodyPr>
          <a:lstStyle>
            <a:lvl1pPr marL="0" indent="0" algn="ctr">
              <a:buFontTx/>
              <a:buNone/>
              <a:defRPr sz="1400"/>
            </a:lvl1pPr>
          </a:lstStyle>
          <a:p>
            <a:endParaRPr lang="zh-CN" altLang="en-US"/>
          </a:p>
        </p:txBody>
      </p:sp>
      <p:sp>
        <p:nvSpPr>
          <p:cNvPr id="6" name="图片占位符 2"/>
          <p:cNvSpPr>
            <a:spLocks noGrp="1"/>
          </p:cNvSpPr>
          <p:nvPr>
            <p:ph type="pic" sz="quarter" idx="24"/>
          </p:nvPr>
        </p:nvSpPr>
        <p:spPr>
          <a:xfrm>
            <a:off x="1815738" y="2887382"/>
            <a:ext cx="1440000" cy="1440000"/>
          </a:xfrm>
        </p:spPr>
        <p:txBody>
          <a:bodyPr>
            <a:normAutofit/>
          </a:bodyPr>
          <a:lstStyle>
            <a:lvl1pPr marL="0" indent="0" algn="ctr">
              <a:buFontTx/>
              <a:buNone/>
              <a:defRPr sz="1400"/>
            </a:lvl1pPr>
          </a:lstStyle>
          <a:p>
            <a:endParaRPr lang="zh-CN" altLang="en-US"/>
          </a:p>
        </p:txBody>
      </p:sp>
      <p:sp>
        <p:nvSpPr>
          <p:cNvPr id="7" name="图片占位符 2"/>
          <p:cNvSpPr>
            <a:spLocks noGrp="1"/>
          </p:cNvSpPr>
          <p:nvPr>
            <p:ph type="pic" sz="quarter" idx="25"/>
          </p:nvPr>
        </p:nvSpPr>
        <p:spPr>
          <a:xfrm>
            <a:off x="3402875" y="2887382"/>
            <a:ext cx="1440000" cy="1440000"/>
          </a:xfrm>
        </p:spPr>
        <p:txBody>
          <a:bodyPr>
            <a:normAutofit/>
          </a:bodyPr>
          <a:lstStyle>
            <a:lvl1pPr marL="0" indent="0" algn="ctr">
              <a:buFontTx/>
              <a:buNone/>
              <a:defRPr sz="1400"/>
            </a:lvl1pPr>
          </a:lstStyle>
          <a:p>
            <a:endParaRPr lang="zh-CN" altLang="en-US"/>
          </a:p>
        </p:txBody>
      </p:sp>
      <p:sp>
        <p:nvSpPr>
          <p:cNvPr id="8"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汉仪旗黑-50S" panose="00020600040101010101" charset="-122"/>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汉仪旗黑-50S" panose="00020600040101010101" charset="-122"/>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汉仪旗黑-50S" panose="00020600040101010101" charset="-122"/>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汉仪旗黑-50S" panose="00020600040101010101" charset="-122"/>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汉仪旗黑-50S" panose="00020600040101010101" charset="-122"/>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5" Type="http://schemas.openxmlformats.org/officeDocument/2006/relationships/slideLayout" Target="../slideLayouts/slideLayout2.xml"/><Relationship Id="rId14" Type="http://schemas.openxmlformats.org/officeDocument/2006/relationships/image" Target="../media/image1.png"/><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24.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5.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7.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38.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tags" Target="../tags/tag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tags" Target="../tags/tag4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tags" Target="../tags/tag4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tags" Target="../tags/tag43.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46.xml"/><Relationship Id="rId1" Type="http://schemas.openxmlformats.org/officeDocument/2006/relationships/tags" Target="../tags/tag45.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48.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tags" Target="../tags/tag49.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0.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1.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1.png"/><Relationship Id="rId1" Type="http://schemas.openxmlformats.org/officeDocument/2006/relationships/tags" Target="../tags/tag5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4.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5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tags" Target="../tags/tag56.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58.xml"/><Relationship Id="rId2" Type="http://schemas.openxmlformats.org/officeDocument/2006/relationships/image" Target="../media/image1.png"/><Relationship Id="rId1" Type="http://schemas.openxmlformats.org/officeDocument/2006/relationships/tags" Target="../tags/tag57.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tags" Target="../tags/tag60.xml"/><Relationship Id="rId2" Type="http://schemas.openxmlformats.org/officeDocument/2006/relationships/image" Target="../media/image1.png"/><Relationship Id="rId1" Type="http://schemas.openxmlformats.org/officeDocument/2006/relationships/tags" Target="../tags/tag59.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tags" Target="../tags/tag62.xml"/><Relationship Id="rId2" Type="http://schemas.openxmlformats.org/officeDocument/2006/relationships/image" Target="../media/image1.png"/><Relationship Id="rId1" Type="http://schemas.openxmlformats.org/officeDocument/2006/relationships/tags" Target="../tags/tag61.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1.png"/><Relationship Id="rId1" Type="http://schemas.openxmlformats.org/officeDocument/2006/relationships/tags" Target="../tags/tag63.xml"/></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tags" Target="../tags/tag6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tags" Target="../tags/tag67.xml"/></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tags" Target="../tags/tag68.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69.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tags" Target="../tags/tag70.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1.png"/><Relationship Id="rId1" Type="http://schemas.openxmlformats.org/officeDocument/2006/relationships/tags" Target="../tags/tag71.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png"/><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1.png"/><Relationship Id="rId1" Type="http://schemas.openxmlformats.org/officeDocument/2006/relationships/tags" Target="../tags/tag75.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tags" Target="../tags/tag78.xml"/><Relationship Id="rId2" Type="http://schemas.openxmlformats.org/officeDocument/2006/relationships/image" Target="../media/image1.png"/><Relationship Id="rId1" Type="http://schemas.openxmlformats.org/officeDocument/2006/relationships/tags" Target="../tags/tag77.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2.xml"/><Relationship Id="rId3" Type="http://schemas.openxmlformats.org/officeDocument/2006/relationships/tags" Target="../tags/tag80.xml"/><Relationship Id="rId2" Type="http://schemas.openxmlformats.org/officeDocument/2006/relationships/image" Target="../media/image1.png"/><Relationship Id="rId1" Type="http://schemas.openxmlformats.org/officeDocument/2006/relationships/tags" Target="../tags/tag79.xml"/></Relationships>
</file>

<file path=ppt/slides/_rels/slide59.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6" Type="http://schemas.openxmlformats.org/officeDocument/2006/relationships/notesSlide" Target="../notesSlides/notesSlide46.xml"/><Relationship Id="rId25" Type="http://schemas.openxmlformats.org/officeDocument/2006/relationships/slideLayout" Target="../slideLayouts/slideLayout2.xml"/><Relationship Id="rId24" Type="http://schemas.openxmlformats.org/officeDocument/2006/relationships/tags" Target="../tags/tag103.xml"/><Relationship Id="rId23" Type="http://schemas.openxmlformats.org/officeDocument/2006/relationships/tags" Target="../tags/tag102.xml"/><Relationship Id="rId22" Type="http://schemas.openxmlformats.org/officeDocument/2006/relationships/tags" Target="../tags/tag101.xml"/><Relationship Id="rId21" Type="http://schemas.openxmlformats.org/officeDocument/2006/relationships/tags" Target="../tags/tag100.xml"/><Relationship Id="rId20" Type="http://schemas.openxmlformats.org/officeDocument/2006/relationships/tags" Target="../tags/tag99.xml"/><Relationship Id="rId2" Type="http://schemas.openxmlformats.org/officeDocument/2006/relationships/image" Target="../media/image1.png"/><Relationship Id="rId19" Type="http://schemas.openxmlformats.org/officeDocument/2006/relationships/tags" Target="../tags/tag98.xml"/><Relationship Id="rId18" Type="http://schemas.openxmlformats.org/officeDocument/2006/relationships/tags" Target="../tags/tag97.xml"/><Relationship Id="rId17" Type="http://schemas.openxmlformats.org/officeDocument/2006/relationships/tags" Target="../tags/tag96.xml"/><Relationship Id="rId16" Type="http://schemas.openxmlformats.org/officeDocument/2006/relationships/tags" Target="../tags/tag95.xml"/><Relationship Id="rId15" Type="http://schemas.openxmlformats.org/officeDocument/2006/relationships/tags" Target="../tags/tag94.xml"/><Relationship Id="rId14" Type="http://schemas.openxmlformats.org/officeDocument/2006/relationships/tags" Target="../tags/tag93.xml"/><Relationship Id="rId13" Type="http://schemas.openxmlformats.org/officeDocument/2006/relationships/tags" Target="../tags/tag92.xml"/><Relationship Id="rId12" Type="http://schemas.openxmlformats.org/officeDocument/2006/relationships/tags" Target="../tags/tag91.xml"/><Relationship Id="rId11" Type="http://schemas.openxmlformats.org/officeDocument/2006/relationships/tags" Target="../tags/tag90.xml"/><Relationship Id="rId10" Type="http://schemas.openxmlformats.org/officeDocument/2006/relationships/tags" Target="../tags/tag89.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47.xml"/><Relationship Id="rId6" Type="http://schemas.openxmlformats.org/officeDocument/2006/relationships/slideLayout" Target="../slideLayouts/slideLayout2.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1.png"/><Relationship Id="rId1" Type="http://schemas.openxmlformats.org/officeDocument/2006/relationships/tags" Target="../tags/tag104.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1.png"/><Relationship Id="rId1" Type="http://schemas.openxmlformats.org/officeDocument/2006/relationships/tags" Target="../tags/tag108.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49.xml"/><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tags" Target="../tags/tag112.xml"/><Relationship Id="rId2" Type="http://schemas.openxmlformats.org/officeDocument/2006/relationships/image" Target="../media/image1.png"/><Relationship Id="rId1" Type="http://schemas.openxmlformats.org/officeDocument/2006/relationships/tags" Target="../tags/tag111.xml"/></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2.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image" Target="../media/image1.png"/><Relationship Id="rId1" Type="http://schemas.openxmlformats.org/officeDocument/2006/relationships/tags" Target="../tags/tag113.xml"/></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tags" Target="../tags/tag117.xml"/><Relationship Id="rId2" Type="http://schemas.openxmlformats.org/officeDocument/2006/relationships/image" Target="../media/image1.png"/><Relationship Id="rId1" Type="http://schemas.openxmlformats.org/officeDocument/2006/relationships/tags" Target="../tags/tag116.xml"/></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1.png"/><Relationship Id="rId1" Type="http://schemas.openxmlformats.org/officeDocument/2006/relationships/tags" Target="../tags/tag1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tags" Target="../tags/tag8.xml"/><Relationship Id="rId2" Type="http://schemas.openxmlformats.org/officeDocument/2006/relationships/image" Target="../media/image10.svg"/><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2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矩形 11"/>
          <p:cNvSpPr/>
          <p:nvPr/>
        </p:nvSpPr>
        <p:spPr bwMode="auto">
          <a:xfrm>
            <a:off x="360679" y="2040884"/>
            <a:ext cx="8423910" cy="1419860"/>
          </a:xfrm>
          <a:prstGeom prst="rect">
            <a:avLst/>
          </a:prstGeom>
        </p:spPr>
        <p:txBody>
          <a:bodyPr wrap="none">
            <a:spAutoFit/>
          </a:bodyPr>
          <a:lstStyle/>
          <a:p>
            <a:pPr algn="ctr">
              <a:lnSpc>
                <a:spcPct val="120000"/>
              </a:lnSpc>
            </a:pPr>
            <a:r>
              <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大疱表皮松解症患儿居家</a:t>
            </a:r>
            <a:r>
              <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照护者</a:t>
            </a:r>
            <a:endPar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endParaRPr>
          </a:p>
          <a:p>
            <a:pPr algn="ctr">
              <a:lnSpc>
                <a:spcPct val="120000"/>
              </a:lnSpc>
            </a:pPr>
            <a:r>
              <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皮肤伤口护理能力</a:t>
            </a:r>
            <a:r>
              <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提升方案的构建及</a:t>
            </a:r>
            <a:r>
              <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应用</a:t>
            </a:r>
            <a:endParaRPr lang="zh-CN" altLang="en-US" sz="36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endParaRPr>
          </a:p>
        </p:txBody>
      </p:sp>
      <p:sp>
        <p:nvSpPr>
          <p:cNvPr id="10" name="文本框 9"/>
          <p:cNvSpPr txBox="1"/>
          <p:nvPr/>
        </p:nvSpPr>
        <p:spPr>
          <a:xfrm>
            <a:off x="2681605" y="3703955"/>
            <a:ext cx="3562350" cy="306705"/>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答辩人：</a:t>
            </a:r>
            <a:r>
              <a:rPr kumimoji="0" lang="zh-CN" altLang="en-US" sz="140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王春婷      导师：陈劼 </a:t>
            </a:r>
            <a:r>
              <a:rPr kumimoji="0" lang="zh-CN" altLang="en-US" sz="105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   </a:t>
            </a:r>
            <a:r>
              <a:rPr kumimoji="0" lang="zh-CN" altLang="en-US" sz="1050" b="1" i="0" u="none" strike="noStrike" kern="1200" cap="none" spc="0" normalizeH="0" baseline="0" noProof="0">
                <a:ln>
                  <a:noFill/>
                </a:ln>
                <a:solidFill>
                  <a:schemeClr val="accent1"/>
                </a:solidFill>
                <a:effectLst/>
                <a:uLnTx/>
                <a:uFillTx/>
                <a:latin typeface="汉仪旗黑-50S" panose="00020600040101010101" charset="-122"/>
                <a:ea typeface="汉仪旗黑-50S" panose="00020600040101010101" charset="-122"/>
                <a:cs typeface="+mn-cs"/>
                <a:sym typeface="汉仪旗黑-50S" panose="00020600040101010101" charset="-122"/>
              </a:rPr>
              <a:t>  </a:t>
            </a:r>
            <a:endParaRPr kumimoji="0" lang="en-US" altLang="zh-CN" sz="1050" b="1" i="0" u="none" strike="noStrike" kern="1200" cap="none" spc="0" normalizeH="0" baseline="0" noProof="0">
              <a:ln>
                <a:noFill/>
              </a:ln>
              <a:solidFill>
                <a:schemeClr val="accent1"/>
              </a:solidFill>
              <a:effectLst/>
              <a:uLnTx/>
              <a:uFillTx/>
              <a:latin typeface="汉仪旗黑-50S" panose="00020600040101010101" charset="-122"/>
              <a:ea typeface="汉仪旗黑-50S" panose="00020600040101010101" charset="-122"/>
              <a:cs typeface="+mn-cs"/>
              <a:sym typeface="汉仪旗黑-50S" panose="00020600040101010101" charset="-122"/>
            </a:endParaRPr>
          </a:p>
        </p:txBody>
      </p:sp>
      <p:grpSp>
        <p:nvGrpSpPr>
          <p:cNvPr id="49" name="组合 48"/>
          <p:cNvGrpSpPr/>
          <p:nvPr/>
        </p:nvGrpSpPr>
        <p:grpSpPr>
          <a:xfrm>
            <a:off x="8708572" y="235295"/>
            <a:ext cx="206828" cy="123371"/>
            <a:chOff x="6709229" y="856343"/>
            <a:chExt cx="232229" cy="58057"/>
          </a:xfrm>
        </p:grpSpPr>
        <p:cxnSp>
          <p:nvCxnSpPr>
            <p:cNvPr id="50" name="直接连接符 49"/>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1" name="矩形 90"/>
          <p:cNvSpPr/>
          <p:nvPr/>
        </p:nvSpPr>
        <p:spPr>
          <a:xfrm>
            <a:off x="4105128" y="4154587"/>
            <a:ext cx="891540" cy="275590"/>
          </a:xfrm>
          <a:prstGeom prst="rect">
            <a:avLst/>
          </a:prstGeom>
        </p:spPr>
        <p:txBody>
          <a:bodyPr wrap="none">
            <a:spAutoFit/>
          </a:bodyPr>
          <a:lstStyle/>
          <a:p>
            <a:pPr algn="r"/>
            <a:r>
              <a:rPr lang="en-US" sz="12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2025.11.3</a:t>
            </a:r>
            <a:endParaRPr lang="en-US" sz="12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endParaRPr>
          </a:p>
        </p:txBody>
      </p:sp>
      <p:pic>
        <p:nvPicPr>
          <p:cNvPr id="2" name="图片 1"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3589020" y="285750"/>
            <a:ext cx="1657350" cy="16217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3765"/>
    </mc:Choice>
    <mc:Fallback>
      <p:transition advTm="1376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9" name="文本框 18"/>
          <p:cNvSpPr txBox="1"/>
          <p:nvPr/>
        </p:nvSpPr>
        <p:spPr>
          <a:xfrm>
            <a:off x="1223010" y="2053590"/>
            <a:ext cx="1645920" cy="521970"/>
          </a:xfrm>
          <a:prstGeom prst="rect">
            <a:avLst/>
          </a:prstGeom>
          <a:noFill/>
        </p:spPr>
        <p:txBody>
          <a:bodyPr wrap="square" rtlCol="0">
            <a:spAutoFit/>
          </a:bodyPr>
          <a:p>
            <a:r>
              <a:rPr lang="zh-CN" altLang="en-US" sz="2800"/>
              <a:t>研究目的</a:t>
            </a:r>
            <a:endParaRPr lang="zh-CN" altLang="en-US" sz="2800"/>
          </a:p>
        </p:txBody>
      </p:sp>
      <p:sp>
        <p:nvSpPr>
          <p:cNvPr id="22" name="文本框 21"/>
          <p:cNvSpPr txBox="1"/>
          <p:nvPr/>
        </p:nvSpPr>
        <p:spPr>
          <a:xfrm>
            <a:off x="3085465" y="1642745"/>
            <a:ext cx="5649595" cy="1753235"/>
          </a:xfrm>
          <a:prstGeom prst="rect">
            <a:avLst/>
          </a:prstGeom>
          <a:noFill/>
        </p:spPr>
        <p:txBody>
          <a:bodyPr wrap="square" rtlCol="0">
            <a:spAutoFit/>
          </a:bodyPr>
          <a:p>
            <a:r>
              <a:rPr lang="en-US" altLang="zh-CN" sz="1800"/>
              <a:t>1.</a:t>
            </a:r>
            <a:r>
              <a:rPr lang="zh-CN" altLang="en-US" sz="1800"/>
              <a:t>构建</a:t>
            </a:r>
            <a:r>
              <a:rPr lang="en-US" altLang="zh-CN" sz="1800"/>
              <a:t>EB</a:t>
            </a:r>
            <a:r>
              <a:rPr lang="zh-CN" altLang="en-US" sz="1800"/>
              <a:t>患儿照护者居家皮肤伤口护理能力提升方案</a:t>
            </a:r>
            <a:endParaRPr lang="zh-CN" altLang="en-US" sz="1800"/>
          </a:p>
          <a:p>
            <a:endParaRPr lang="en-US" altLang="zh-CN" sz="1800">
              <a:sym typeface="+mn-ea"/>
            </a:endParaRPr>
          </a:p>
          <a:p>
            <a:endParaRPr lang="en-US" altLang="zh-CN" sz="1800">
              <a:sym typeface="+mn-ea"/>
            </a:endParaRPr>
          </a:p>
          <a:p>
            <a:endParaRPr lang="en-US" altLang="zh-CN" sz="1800">
              <a:sym typeface="+mn-ea"/>
            </a:endParaRPr>
          </a:p>
          <a:p>
            <a:r>
              <a:rPr lang="en-US" altLang="zh-CN" sz="1800">
                <a:sym typeface="+mn-ea"/>
              </a:rPr>
              <a:t>2.</a:t>
            </a:r>
            <a:r>
              <a:rPr lang="zh-CN" altLang="en-US" sz="1800">
                <a:sym typeface="+mn-ea"/>
              </a:rPr>
              <a:t>评价该方案在</a:t>
            </a:r>
            <a:r>
              <a:rPr lang="en-US" altLang="zh-CN" sz="1800">
                <a:sym typeface="+mn-ea"/>
              </a:rPr>
              <a:t>EB</a:t>
            </a:r>
            <a:r>
              <a:rPr lang="zh-CN" altLang="en-US" sz="1800">
                <a:sym typeface="+mn-ea"/>
              </a:rPr>
              <a:t>患儿居家照护中的应用效果</a:t>
            </a:r>
            <a:endParaRPr lang="zh-CN" altLang="en-US" sz="1800"/>
          </a:p>
          <a:p>
            <a:endParaRPr lang="zh-CN" altLang="en-US" sz="1800"/>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2954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29540"/>
            <a:ext cx="354330" cy="369570"/>
          </a:xfrm>
          <a:prstGeom prst="rect">
            <a:avLst/>
          </a:prstGeom>
        </p:spPr>
      </p:pic>
      <p:sp>
        <p:nvSpPr>
          <p:cNvPr id="8" name="矩形 7"/>
          <p:cNvSpPr/>
          <p:nvPr/>
        </p:nvSpPr>
        <p:spPr>
          <a:xfrm>
            <a:off x="971550" y="11938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933700" y="119380"/>
            <a:ext cx="1107440" cy="368300"/>
          </a:xfrm>
          <a:prstGeom prst="rect">
            <a:avLst/>
          </a:prstGeom>
          <a:solidFill>
            <a:srgbClr val="243255"/>
          </a:solidFill>
          <a:ln>
            <a:no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研究目的</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9" name="文本框 8"/>
          <p:cNvSpPr txBox="1"/>
          <p:nvPr/>
        </p:nvSpPr>
        <p:spPr>
          <a:xfrm>
            <a:off x="4045585" y="11938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0" name="文本框 9"/>
          <p:cNvSpPr txBox="1"/>
          <p:nvPr/>
        </p:nvSpPr>
        <p:spPr>
          <a:xfrm>
            <a:off x="5159375" y="12446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9373"/>
    </mc:Choice>
    <mc:Fallback>
      <p:transition advTm="937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118358" y="2251174"/>
            <a:ext cx="2214880" cy="706755"/>
          </a:xfrm>
          <a:prstGeom prst="rect">
            <a:avLst/>
          </a:prstGeom>
        </p:spPr>
        <p:txBody>
          <a:bodyPr wrap="none">
            <a:spAutoFit/>
          </a:bodyPr>
          <a:lstStyle/>
          <a:p>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研究</a:t>
            </a:r>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方法</a:t>
            </a:r>
            <a:endPar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1" name="矩形 70"/>
          <p:cNvSpPr/>
          <p:nvPr/>
        </p:nvSpPr>
        <p:spPr bwMode="auto">
          <a:xfrm>
            <a:off x="1782943" y="1848475"/>
            <a:ext cx="1479550" cy="144526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693"/>
    </mc:Choice>
    <mc:Fallback>
      <p:transition advTm="69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6" name="组合 5"/>
          <p:cNvGrpSpPr/>
          <p:nvPr/>
        </p:nvGrpSpPr>
        <p:grpSpPr>
          <a:xfrm>
            <a:off x="-103043" y="1020445"/>
            <a:ext cx="2573798" cy="3689350"/>
            <a:chOff x="-323" y="1924"/>
            <a:chExt cx="5124" cy="5810"/>
          </a:xfrm>
        </p:grpSpPr>
        <p:sp>
          <p:nvSpPr>
            <p:cNvPr id="7" name="矩形: 圆角 6"/>
            <p:cNvSpPr/>
            <p:nvPr/>
          </p:nvSpPr>
          <p:spPr>
            <a:xfrm>
              <a:off x="55" y="2024"/>
              <a:ext cx="4369" cy="5710"/>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000">
                <a:solidFill>
                  <a:prstClr val="white"/>
                </a:solidFill>
                <a:latin typeface="等线" panose="02010600030101010101" charset="-122"/>
                <a:ea typeface="等线" panose="02010600030101010101" charset="-122"/>
              </a:endParaRPr>
            </a:p>
          </p:txBody>
        </p:sp>
        <p:grpSp>
          <p:nvGrpSpPr>
            <p:cNvPr id="30" name="组合 29"/>
            <p:cNvGrpSpPr/>
            <p:nvPr/>
          </p:nvGrpSpPr>
          <p:grpSpPr>
            <a:xfrm>
              <a:off x="296" y="1924"/>
              <a:ext cx="914" cy="714"/>
              <a:chOff x="571970" y="1198792"/>
              <a:chExt cx="846041" cy="660786"/>
            </a:xfrm>
          </p:grpSpPr>
          <p:sp>
            <p:nvSpPr>
              <p:cNvPr id="31" name="任意多边形: 形状 30"/>
              <p:cNvSpPr/>
              <p:nvPr/>
            </p:nvSpPr>
            <p:spPr>
              <a:xfrm>
                <a:off x="571970"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000">
                    <a:latin typeface="+mj-lt"/>
                  </a:rPr>
                  <a:t>01</a:t>
                </a:r>
                <a:endParaRPr lang="en-US" altLang="zh-CN" sz="1000">
                  <a:latin typeface="+mj-lt"/>
                </a:endParaRPr>
              </a:p>
            </p:txBody>
          </p:sp>
          <p:sp>
            <p:nvSpPr>
              <p:cNvPr id="41" name="直角三角形 40"/>
              <p:cNvSpPr/>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lt"/>
                </a:endParaRPr>
              </a:p>
            </p:txBody>
          </p:sp>
        </p:grpSp>
        <p:sp>
          <p:nvSpPr>
            <p:cNvPr id="48" name="矩形 47"/>
            <p:cNvSpPr/>
            <p:nvPr/>
          </p:nvSpPr>
          <p:spPr>
            <a:xfrm>
              <a:off x="-323" y="2592"/>
              <a:ext cx="5124" cy="531"/>
            </a:xfrm>
            <a:prstGeom prst="rect">
              <a:avLst/>
            </a:prstGeom>
          </p:spPr>
          <p:txBody>
            <a:bodyPr wrap="square">
              <a:spAutoFit/>
            </a:bodyPr>
            <a:lstStyle/>
            <a:p>
              <a:pPr algn="ct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文献</a:t>
              </a: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研究</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sp>
        <p:nvSpPr>
          <p:cNvPr id="63" name="直角三角形 62"/>
          <p:cNvSpPr/>
          <p:nvPr/>
        </p:nvSpPr>
        <p:spPr>
          <a:xfrm>
            <a:off x="6659880" y="1020445"/>
            <a:ext cx="32385" cy="635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lt"/>
            </a:endParaRPr>
          </a:p>
        </p:txBody>
      </p:sp>
      <p:sp>
        <p:nvSpPr>
          <p:cNvPr id="9" name="文本框 8"/>
          <p:cNvSpPr txBox="1"/>
          <p:nvPr/>
        </p:nvSpPr>
        <p:spPr>
          <a:xfrm>
            <a:off x="208280" y="1845945"/>
            <a:ext cx="1974215" cy="2228850"/>
          </a:xfrm>
          <a:prstGeom prst="rect">
            <a:avLst/>
          </a:prstGeom>
          <a:noFill/>
        </p:spPr>
        <p:txBody>
          <a:bodyPr wrap="square" rtlCol="0">
            <a:noAutofit/>
          </a:bodyPr>
          <a:p>
            <a:endParaRPr lang="zh-CN" altLang="en-US" sz="1200"/>
          </a:p>
          <a:p>
            <a:r>
              <a:rPr lang="zh-CN" altLang="en-US"/>
              <a:t>系统检索汇总与</a:t>
            </a:r>
            <a:r>
              <a:rPr lang="en-US" altLang="zh-CN"/>
              <a:t>EB</a:t>
            </a:r>
            <a:r>
              <a:rPr lang="zh-CN" altLang="en-US"/>
              <a:t>皮肤伤口护理的相关证据，并根据</a:t>
            </a:r>
            <a:r>
              <a:rPr lang="en-US" altLang="zh-CN">
                <a:solidFill>
                  <a:srgbClr val="C00000"/>
                </a:solidFill>
              </a:rPr>
              <a:t>FAME</a:t>
            </a:r>
            <a:r>
              <a:rPr lang="zh-CN" altLang="en-US">
                <a:solidFill>
                  <a:srgbClr val="C00000"/>
                </a:solidFill>
              </a:rPr>
              <a:t>原则</a:t>
            </a:r>
            <a:r>
              <a:rPr lang="zh-CN" altLang="en-US"/>
              <a:t>对证据进行评价，筛选最佳证据</a:t>
            </a:r>
            <a:endParaRPr lang="zh-CN" altLang="en-US"/>
          </a:p>
        </p:txBody>
      </p:sp>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grpSp>
        <p:nvGrpSpPr>
          <p:cNvPr id="4" name="组合 3"/>
          <p:cNvGrpSpPr/>
          <p:nvPr/>
        </p:nvGrpSpPr>
        <p:grpSpPr>
          <a:xfrm>
            <a:off x="2246547" y="1021080"/>
            <a:ext cx="2573798" cy="3691890"/>
            <a:chOff x="107" y="1924"/>
            <a:chExt cx="5124" cy="5814"/>
          </a:xfrm>
        </p:grpSpPr>
        <p:sp>
          <p:nvSpPr>
            <p:cNvPr id="8" name="矩形: 圆角 6"/>
            <p:cNvSpPr/>
            <p:nvPr>
              <p:custDataLst>
                <p:tags r:id="rId1"/>
              </p:custDataLst>
            </p:nvPr>
          </p:nvSpPr>
          <p:spPr>
            <a:xfrm>
              <a:off x="360" y="2028"/>
              <a:ext cx="4369" cy="5710"/>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000">
                <a:solidFill>
                  <a:prstClr val="white"/>
                </a:solidFill>
                <a:latin typeface="等线" panose="02010600030101010101" charset="-122"/>
                <a:ea typeface="等线" panose="02010600030101010101" charset="-122"/>
              </a:endParaRPr>
            </a:p>
          </p:txBody>
        </p:sp>
        <p:grpSp>
          <p:nvGrpSpPr>
            <p:cNvPr id="16" name="组合 15"/>
            <p:cNvGrpSpPr/>
            <p:nvPr/>
          </p:nvGrpSpPr>
          <p:grpSpPr>
            <a:xfrm>
              <a:off x="560" y="1924"/>
              <a:ext cx="650" cy="714"/>
              <a:chOff x="816481" y="1198792"/>
              <a:chExt cx="601530" cy="660786"/>
            </a:xfrm>
          </p:grpSpPr>
          <p:sp>
            <p:nvSpPr>
              <p:cNvPr id="18" name="任意多边形: 形状 30"/>
              <p:cNvSpPr/>
              <p:nvPr>
                <p:custDataLst>
                  <p:tags r:id="rId2"/>
                </p:custDataLst>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sz="1000">
                    <a:latin typeface="+mj-lt"/>
                  </a:rPr>
                  <a:t>02</a:t>
                </a:r>
                <a:endParaRPr lang="en-US" altLang="zh-CN" sz="1000">
                  <a:latin typeface="+mj-lt"/>
                </a:endParaRPr>
              </a:p>
            </p:txBody>
          </p:sp>
          <p:sp>
            <p:nvSpPr>
              <p:cNvPr id="19" name="直角三角形 18"/>
              <p:cNvSpPr/>
              <p:nvPr>
                <p:custDataLst>
                  <p:tags r:id="rId3"/>
                </p:custDataLst>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latin typeface="+mj-lt"/>
                </a:endParaRPr>
              </a:p>
            </p:txBody>
          </p:sp>
        </p:grpSp>
        <p:sp>
          <p:nvSpPr>
            <p:cNvPr id="20" name="矩形 19"/>
            <p:cNvSpPr/>
            <p:nvPr>
              <p:custDataLst>
                <p:tags r:id="rId4"/>
              </p:custDataLst>
            </p:nvPr>
          </p:nvSpPr>
          <p:spPr>
            <a:xfrm>
              <a:off x="107" y="2592"/>
              <a:ext cx="5124" cy="531"/>
            </a:xfrm>
            <a:prstGeom prst="rect">
              <a:avLst/>
            </a:prstGeom>
          </p:spPr>
          <p:txBody>
            <a:bodyPr wrap="square">
              <a:spAutoFit/>
            </a:bodyPr>
            <a:p>
              <a:pPr algn="ct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质性</a:t>
              </a: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访谈</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grpSp>
        <p:nvGrpSpPr>
          <p:cNvPr id="21" name="组合 20"/>
          <p:cNvGrpSpPr/>
          <p:nvPr/>
        </p:nvGrpSpPr>
        <p:grpSpPr>
          <a:xfrm>
            <a:off x="4542707" y="1023620"/>
            <a:ext cx="2573798" cy="3691890"/>
            <a:chOff x="107" y="1924"/>
            <a:chExt cx="5124" cy="5814"/>
          </a:xfrm>
        </p:grpSpPr>
        <p:sp>
          <p:nvSpPr>
            <p:cNvPr id="22" name="矩形: 圆角 6"/>
            <p:cNvSpPr/>
            <p:nvPr>
              <p:custDataLst>
                <p:tags r:id="rId5"/>
              </p:custDataLst>
            </p:nvPr>
          </p:nvSpPr>
          <p:spPr>
            <a:xfrm>
              <a:off x="360" y="2028"/>
              <a:ext cx="4369" cy="5710"/>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000">
                <a:solidFill>
                  <a:prstClr val="white"/>
                </a:solidFill>
                <a:latin typeface="等线" panose="02010600030101010101" charset="-122"/>
                <a:ea typeface="等线" panose="02010600030101010101" charset="-122"/>
              </a:endParaRPr>
            </a:p>
          </p:txBody>
        </p:sp>
        <p:grpSp>
          <p:nvGrpSpPr>
            <p:cNvPr id="23" name="组合 22"/>
            <p:cNvGrpSpPr/>
            <p:nvPr/>
          </p:nvGrpSpPr>
          <p:grpSpPr>
            <a:xfrm>
              <a:off x="560" y="1924"/>
              <a:ext cx="650" cy="714"/>
              <a:chOff x="816481" y="1198792"/>
              <a:chExt cx="601530" cy="660786"/>
            </a:xfrm>
          </p:grpSpPr>
          <p:sp>
            <p:nvSpPr>
              <p:cNvPr id="24" name="任意多边形: 形状 30"/>
              <p:cNvSpPr/>
              <p:nvPr>
                <p:custDataLst>
                  <p:tags r:id="rId6"/>
                </p:custDataLst>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sz="1000">
                    <a:latin typeface="+mj-lt"/>
                  </a:rPr>
                  <a:t>03</a:t>
                </a:r>
                <a:endParaRPr lang="en-US" altLang="zh-CN" sz="1000">
                  <a:latin typeface="+mj-lt"/>
                </a:endParaRPr>
              </a:p>
            </p:txBody>
          </p:sp>
          <p:sp>
            <p:nvSpPr>
              <p:cNvPr id="25" name="直角三角形 24"/>
              <p:cNvSpPr/>
              <p:nvPr>
                <p:custDataLst>
                  <p:tags r:id="rId7"/>
                </p:custDataLst>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latin typeface="+mj-lt"/>
                </a:endParaRPr>
              </a:p>
            </p:txBody>
          </p:sp>
        </p:grpSp>
        <p:sp>
          <p:nvSpPr>
            <p:cNvPr id="29" name="矩形 28"/>
            <p:cNvSpPr/>
            <p:nvPr>
              <p:custDataLst>
                <p:tags r:id="rId8"/>
              </p:custDataLst>
            </p:nvPr>
          </p:nvSpPr>
          <p:spPr>
            <a:xfrm>
              <a:off x="107" y="2592"/>
              <a:ext cx="5124" cy="531"/>
            </a:xfrm>
            <a:prstGeom prst="rect">
              <a:avLst/>
            </a:prstGeom>
          </p:spPr>
          <p:txBody>
            <a:bodyPr wrap="square">
              <a:spAutoFit/>
            </a:bodyPr>
            <a:p>
              <a:pPr algn="ct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专家</a:t>
              </a: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论证</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grpSp>
        <p:nvGrpSpPr>
          <p:cNvPr id="32" name="组合 31"/>
          <p:cNvGrpSpPr/>
          <p:nvPr/>
        </p:nvGrpSpPr>
        <p:grpSpPr>
          <a:xfrm>
            <a:off x="6796957" y="1084580"/>
            <a:ext cx="2573798" cy="3626485"/>
            <a:chOff x="107" y="1924"/>
            <a:chExt cx="5124" cy="5711"/>
          </a:xfrm>
        </p:grpSpPr>
        <p:sp>
          <p:nvSpPr>
            <p:cNvPr id="33" name="矩形: 圆角 6"/>
            <p:cNvSpPr/>
            <p:nvPr>
              <p:custDataLst>
                <p:tags r:id="rId9"/>
              </p:custDataLst>
            </p:nvPr>
          </p:nvSpPr>
          <p:spPr>
            <a:xfrm>
              <a:off x="383" y="1925"/>
              <a:ext cx="4369" cy="5710"/>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000">
                <a:solidFill>
                  <a:prstClr val="white"/>
                </a:solidFill>
                <a:latin typeface="等线" panose="02010600030101010101" charset="-122"/>
                <a:ea typeface="等线" panose="02010600030101010101" charset="-122"/>
              </a:endParaRPr>
            </a:p>
          </p:txBody>
        </p:sp>
        <p:grpSp>
          <p:nvGrpSpPr>
            <p:cNvPr id="34" name="组合 33"/>
            <p:cNvGrpSpPr/>
            <p:nvPr/>
          </p:nvGrpSpPr>
          <p:grpSpPr>
            <a:xfrm>
              <a:off x="560" y="1924"/>
              <a:ext cx="650" cy="714"/>
              <a:chOff x="816481" y="1198792"/>
              <a:chExt cx="601530" cy="660786"/>
            </a:xfrm>
          </p:grpSpPr>
          <p:sp>
            <p:nvSpPr>
              <p:cNvPr id="35" name="任意多边形: 形状 30"/>
              <p:cNvSpPr/>
              <p:nvPr>
                <p:custDataLst>
                  <p:tags r:id="rId10"/>
                </p:custDataLst>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sz="1000">
                    <a:latin typeface="+mj-lt"/>
                  </a:rPr>
                  <a:t>04</a:t>
                </a:r>
                <a:endParaRPr lang="en-US" altLang="zh-CN" sz="1000">
                  <a:latin typeface="+mj-lt"/>
                </a:endParaRPr>
              </a:p>
            </p:txBody>
          </p:sp>
          <p:sp>
            <p:nvSpPr>
              <p:cNvPr id="36" name="直角三角形 35"/>
              <p:cNvSpPr/>
              <p:nvPr>
                <p:custDataLst>
                  <p:tags r:id="rId11"/>
                </p:custDataLst>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00">
                  <a:latin typeface="+mj-lt"/>
                </a:endParaRPr>
              </a:p>
            </p:txBody>
          </p:sp>
        </p:grpSp>
        <p:sp>
          <p:nvSpPr>
            <p:cNvPr id="37" name="矩形 36"/>
            <p:cNvSpPr/>
            <p:nvPr>
              <p:custDataLst>
                <p:tags r:id="rId12"/>
              </p:custDataLst>
            </p:nvPr>
          </p:nvSpPr>
          <p:spPr>
            <a:xfrm>
              <a:off x="107" y="2592"/>
              <a:ext cx="5124" cy="531"/>
            </a:xfrm>
            <a:prstGeom prst="rect">
              <a:avLst/>
            </a:prstGeom>
          </p:spPr>
          <p:txBody>
            <a:bodyPr wrap="square">
              <a:spAutoFit/>
            </a:bodyPr>
            <a:p>
              <a:pPr algn="ct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临床</a:t>
              </a: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应用</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sp>
        <p:nvSpPr>
          <p:cNvPr id="11" name="文本框 10"/>
          <p:cNvSpPr txBox="1"/>
          <p:nvPr/>
        </p:nvSpPr>
        <p:spPr>
          <a:xfrm>
            <a:off x="2439035" y="2073910"/>
            <a:ext cx="1974215" cy="2228850"/>
          </a:xfrm>
          <a:prstGeom prst="rect">
            <a:avLst/>
          </a:prstGeom>
          <a:noFill/>
        </p:spPr>
        <p:txBody>
          <a:bodyPr wrap="square" rtlCol="0">
            <a:noAutofit/>
          </a:bodyPr>
          <a:p>
            <a:r>
              <a:rPr lang="zh-CN" altLang="en-US">
                <a:sym typeface="+mn-ea"/>
              </a:rPr>
              <a:t>通过质性访谈了解EB照护者在皮肤伤口护理过程中的</a:t>
            </a:r>
            <a:r>
              <a:rPr lang="zh-CN" altLang="en-US">
                <a:solidFill>
                  <a:srgbClr val="C00000"/>
                </a:solidFill>
                <a:sym typeface="+mn-ea"/>
              </a:rPr>
              <a:t>知识能力短板与需求</a:t>
            </a:r>
            <a:endParaRPr lang="zh-CN" altLang="en-US">
              <a:solidFill>
                <a:srgbClr val="C00000"/>
              </a:solidFill>
              <a:sym typeface="+mn-ea"/>
            </a:endParaRPr>
          </a:p>
        </p:txBody>
      </p:sp>
      <p:sp>
        <p:nvSpPr>
          <p:cNvPr id="40" name="文本框 39"/>
          <p:cNvSpPr txBox="1"/>
          <p:nvPr/>
        </p:nvSpPr>
        <p:spPr>
          <a:xfrm>
            <a:off x="4817110" y="1842135"/>
            <a:ext cx="1974215" cy="2228850"/>
          </a:xfrm>
          <a:prstGeom prst="rect">
            <a:avLst/>
          </a:prstGeom>
          <a:noFill/>
        </p:spPr>
        <p:txBody>
          <a:bodyPr wrap="square" rtlCol="0">
            <a:noAutofit/>
          </a:bodyPr>
          <a:p>
            <a:endParaRPr lang="zh-CN" altLang="en-US" sz="1200"/>
          </a:p>
          <a:p>
            <a:r>
              <a:rPr lang="zh-CN" altLang="en-US">
                <a:sym typeface="+mn-ea"/>
              </a:rPr>
              <a:t>结合第一及第二部分内容进行研究小组内部会议，构建EB患儿照护者居家皮肤伤口护理能力提升方案初稿，并通过</a:t>
            </a:r>
            <a:r>
              <a:rPr lang="zh-CN" altLang="en-US">
                <a:solidFill>
                  <a:srgbClr val="C00000"/>
                </a:solidFill>
                <a:sym typeface="+mn-ea"/>
              </a:rPr>
              <a:t>德尔菲法</a:t>
            </a:r>
            <a:r>
              <a:rPr lang="zh-CN" altLang="en-US">
                <a:sym typeface="+mn-ea"/>
              </a:rPr>
              <a:t>进行专家咨询，构建方案终稿</a:t>
            </a:r>
            <a:endParaRPr lang="zh-CN" altLang="en-US"/>
          </a:p>
        </p:txBody>
      </p:sp>
      <p:sp>
        <p:nvSpPr>
          <p:cNvPr id="42" name="文本框 41"/>
          <p:cNvSpPr txBox="1"/>
          <p:nvPr/>
        </p:nvSpPr>
        <p:spPr>
          <a:xfrm>
            <a:off x="7116445" y="2038350"/>
            <a:ext cx="1974215" cy="2228850"/>
          </a:xfrm>
          <a:prstGeom prst="rect">
            <a:avLst/>
          </a:prstGeom>
          <a:noFill/>
        </p:spPr>
        <p:txBody>
          <a:bodyPr wrap="square" rtlCol="0">
            <a:noAutofit/>
          </a:bodyPr>
          <a:p>
            <a:pPr algn="l">
              <a:buClrTx/>
              <a:buSzTx/>
              <a:buFontTx/>
            </a:pPr>
            <a:r>
              <a:rPr lang="zh-CN" altLang="en-US" sz="1350">
                <a:sym typeface="+mn-ea"/>
              </a:rPr>
              <a:t>对方案进行初步应用，通过</a:t>
            </a:r>
            <a:r>
              <a:rPr lang="zh-CN" altLang="en-US" sz="1350">
                <a:solidFill>
                  <a:srgbClr val="C00000"/>
                </a:solidFill>
                <a:sym typeface="+mn-ea"/>
              </a:rPr>
              <a:t>自身对照研究</a:t>
            </a:r>
            <a:r>
              <a:rPr lang="zh-CN" altLang="en-US" sz="1350">
                <a:sym typeface="+mn-ea"/>
              </a:rPr>
              <a:t>评价该方案对照护者照护能力的改变以及患儿皮肤伤口愈合的效果</a:t>
            </a:r>
            <a:endParaRPr lang="zh-CN" altLang="en-US" sz="1350"/>
          </a:p>
          <a:p>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3"/>
            </p:custDataLst>
          </p:nvPr>
        </p:nvPicPr>
        <p:blipFill>
          <a:blip r:embed="rId14"/>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6896"/>
    </mc:Choice>
    <mc:Fallback>
      <p:transition advTm="689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519620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技术</a:t>
            </a:r>
            <a:r>
              <a:rPr lang="zh-CN" altLang="en-US" sz="1600" b="1">
                <a:latin typeface="黑体" panose="02010609060101010101" charset="-122"/>
                <a:ea typeface="黑体" panose="02010609060101010101" charset="-122"/>
              </a:rPr>
              <a:t>路线图</a:t>
            </a:r>
            <a:endParaRPr lang="zh-CN" altLang="en-US" sz="1600" b="1">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pic>
        <p:nvPicPr>
          <p:cNvPr id="6" name="图片 3" descr="截屏2025-10-28 19.41.23"/>
          <p:cNvPicPr>
            <a:picLocks noChangeAspect="1"/>
          </p:cNvPicPr>
          <p:nvPr/>
        </p:nvPicPr>
        <p:blipFill>
          <a:blip r:embed="rId1"/>
          <a:stretch>
            <a:fillRect/>
          </a:stretch>
        </p:blipFill>
        <p:spPr>
          <a:xfrm>
            <a:off x="3115945" y="805815"/>
            <a:ext cx="2911475" cy="3961130"/>
          </a:xfrm>
          <a:prstGeom prst="rect">
            <a:avLst/>
          </a:prstGeom>
        </p:spPr>
      </p:pic>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2"/>
            </p:custDataLst>
          </p:nvPr>
        </p:nvPicPr>
        <p:blipFill>
          <a:blip r:embed="rId3"/>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029"/>
    </mc:Choice>
    <mc:Fallback>
      <p:transition advTm="202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33324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第一部分：EB患儿</a:t>
            </a:r>
            <a:r>
              <a:rPr lang="zh-CN" altLang="en-US" sz="1600" b="1">
                <a:latin typeface="黑体" panose="02010609060101010101" charset="-122"/>
                <a:ea typeface="黑体" panose="02010609060101010101" charset="-122"/>
              </a:rPr>
              <a:t>皮肤伤口护理最佳证据提取</a:t>
            </a:r>
            <a:endParaRPr lang="zh-CN" altLang="en-US" sz="1600" b="1">
              <a:latin typeface="黑体" panose="02010609060101010101" charset="-122"/>
              <a:ea typeface="黑体" panose="02010609060101010101" charset="-122"/>
            </a:endParaRPr>
          </a:p>
        </p:txBody>
      </p:sp>
      <p:sp>
        <p:nvSpPr>
          <p:cNvPr id="100" name="文本框 99"/>
          <p:cNvSpPr txBox="1"/>
          <p:nvPr/>
        </p:nvSpPr>
        <p:spPr>
          <a:xfrm>
            <a:off x="4615815" y="841375"/>
            <a:ext cx="3156585" cy="337185"/>
          </a:xfrm>
          <a:prstGeom prst="rect">
            <a:avLst/>
          </a:prstGeom>
          <a:noFill/>
          <a:ln w="9525">
            <a:noFill/>
          </a:ln>
        </p:spPr>
        <p:txBody>
          <a:bodyPr wrap="square">
            <a:spAutoFit/>
          </a:bodyPr>
          <a:p>
            <a:pPr>
              <a:buClrTx/>
              <a:buSzTx/>
              <a:buFontTx/>
            </a:pPr>
            <a:r>
              <a:rPr lang="zh-CN" altLang="en-US" sz="1600" b="1">
                <a:solidFill>
                  <a:srgbClr val="C00000"/>
                </a:solidFill>
                <a:latin typeface="黑体" panose="02010609060101010101" charset="-122"/>
                <a:ea typeface="黑体" panose="02010609060101010101" charset="-122"/>
              </a:rPr>
              <a:t>——结构化研究</a:t>
            </a:r>
            <a:r>
              <a:rPr lang="zh-CN" altLang="en-US" sz="1600" b="1">
                <a:solidFill>
                  <a:srgbClr val="C00000"/>
                </a:solidFill>
                <a:latin typeface="黑体" panose="02010609060101010101" charset="-122"/>
                <a:ea typeface="黑体" panose="02010609060101010101" charset="-122"/>
              </a:rPr>
              <a:t>问题</a:t>
            </a:r>
            <a:endParaRPr lang="zh-CN" altLang="en-US" sz="1600" b="1">
              <a:solidFill>
                <a:srgbClr val="C00000"/>
              </a:solidFill>
              <a:latin typeface="黑体" panose="02010609060101010101" charset="-122"/>
              <a:ea typeface="黑体" panose="02010609060101010101" charset="-122"/>
            </a:endParaRPr>
          </a:p>
        </p:txBody>
      </p:sp>
      <p:sp>
        <p:nvSpPr>
          <p:cNvPr id="16" name="文本框 15"/>
          <p:cNvSpPr txBox="1"/>
          <p:nvPr/>
        </p:nvSpPr>
        <p:spPr>
          <a:xfrm>
            <a:off x="3209925" y="1651635"/>
            <a:ext cx="3248025" cy="299085"/>
          </a:xfrm>
          <a:prstGeom prst="rect">
            <a:avLst/>
          </a:prstGeom>
          <a:noFill/>
        </p:spPr>
        <p:txBody>
          <a:bodyPr wrap="square" rtlCol="0">
            <a:spAutoFit/>
          </a:bodyPr>
          <a:p>
            <a:r>
              <a:rPr lang="zh-CN" altLang="en-US" b="1">
                <a:latin typeface="黑体" panose="02010609060101010101" charset="-122"/>
                <a:ea typeface="黑体" panose="02010609060101010101" charset="-122"/>
                <a:cs typeface="黑体" panose="02010609060101010101" charset="-122"/>
              </a:rPr>
              <a:t>基于P</a:t>
            </a:r>
            <a:r>
              <a:rPr lang="en-US" altLang="zh-CN" b="1">
                <a:latin typeface="黑体" panose="02010609060101010101" charset="-122"/>
                <a:ea typeface="黑体" panose="02010609060101010101" charset="-122"/>
                <a:cs typeface="黑体" panose="02010609060101010101" charset="-122"/>
              </a:rPr>
              <a:t>IPOST</a:t>
            </a:r>
            <a:r>
              <a:rPr lang="zh-CN" altLang="en-US" b="1">
                <a:latin typeface="黑体" panose="02010609060101010101" charset="-122"/>
                <a:ea typeface="黑体" panose="02010609060101010101" charset="-122"/>
                <a:cs typeface="黑体" panose="02010609060101010101" charset="-122"/>
              </a:rPr>
              <a:t>原则</a:t>
            </a:r>
            <a:endParaRPr lang="zh-CN" altLang="en-US" b="1">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graphicFrame>
        <p:nvGraphicFramePr>
          <p:cNvPr id="6" name="表格 5"/>
          <p:cNvGraphicFramePr/>
          <p:nvPr/>
        </p:nvGraphicFramePr>
        <p:xfrm>
          <a:off x="1661478" y="2112645"/>
          <a:ext cx="5267325" cy="2576830"/>
        </p:xfrm>
        <a:graphic>
          <a:graphicData uri="http://schemas.openxmlformats.org/drawingml/2006/table">
            <a:tbl>
              <a:tblPr bandRow="1">
                <a:tableStyleId>{7DF18680-E054-41AD-8BC1-D1AEF772440D}</a:tableStyleId>
              </a:tblPr>
              <a:tblGrid>
                <a:gridCol w="2066925"/>
                <a:gridCol w="3200400"/>
              </a:tblGrid>
              <a:tr h="555625">
                <a:tc>
                  <a:txBody>
                    <a:bodyPr/>
                    <a:p>
                      <a:pPr indent="0">
                        <a:buNone/>
                      </a:pPr>
                      <a:r>
                        <a:rPr lang="en-US" sz="1200"/>
                        <a:t>目标人群（P）</a:t>
                      </a:r>
                      <a:endParaRPr lang="en-US" altLang="en-US" sz="1200"/>
                    </a:p>
                  </a:txBody>
                  <a:tcPr vert="horz" anchor="ctr" anchorCtr="0"/>
                </a:tc>
                <a:tc>
                  <a:txBody>
                    <a:bodyPr/>
                    <a:p>
                      <a:pPr marL="0" algn="l">
                        <a:lnSpc>
                          <a:spcPct val="100000"/>
                        </a:lnSpc>
                        <a:buClrTx/>
                        <a:buSzTx/>
                        <a:buFontTx/>
                      </a:pPr>
                      <a:r>
                        <a:rPr lang="en-US" altLang="en-US" sz="1200"/>
                        <a:t>EB患</a:t>
                      </a:r>
                      <a:r>
                        <a:rPr lang="zh-CN" altLang="en-US" sz="1200"/>
                        <a:t>儿</a:t>
                      </a:r>
                      <a:endParaRPr lang="zh-CN" altLang="en-US" sz="1200"/>
                    </a:p>
                  </a:txBody>
                  <a:tcPr marL="68580" marR="68580" marT="0" marB="0" anchor="ctr" anchorCtr="0">
                    <a:solidFill>
                      <a:srgbClr val="CFD5EA"/>
                    </a:solidFill>
                  </a:tcPr>
                </a:tc>
              </a:tr>
              <a:tr h="343535">
                <a:tc>
                  <a:txBody>
                    <a:bodyPr/>
                    <a:p>
                      <a:pPr indent="0">
                        <a:buNone/>
                      </a:pPr>
                      <a:r>
                        <a:rPr lang="en-US" sz="1200"/>
                        <a:t>干预措施（I）</a:t>
                      </a:r>
                      <a:endParaRPr lang="en-US" altLang="en-US" sz="1200"/>
                    </a:p>
                  </a:txBody>
                  <a:tcPr vert="horz" anchor="ctr" anchorCtr="0"/>
                </a:tc>
                <a:tc>
                  <a:txBody>
                    <a:bodyPr/>
                    <a:p>
                      <a:pPr marL="0" algn="l">
                        <a:lnSpc>
                          <a:spcPct val="100000"/>
                        </a:lnSpc>
                        <a:buClrTx/>
                        <a:buSzTx/>
                        <a:buFontTx/>
                      </a:pPr>
                      <a:r>
                        <a:rPr lang="en-US" altLang="en-US" sz="1200"/>
                        <a:t>皮肤护理、伤口护理</a:t>
                      </a:r>
                      <a:endParaRPr lang="en-US" altLang="en-US" sz="1200"/>
                    </a:p>
                  </a:txBody>
                  <a:tcPr marL="68580" marR="68580" marT="0" marB="0" anchor="ctr" anchorCtr="0"/>
                </a:tc>
              </a:tr>
              <a:tr h="354330">
                <a:tc>
                  <a:txBody>
                    <a:bodyPr/>
                    <a:p>
                      <a:pPr indent="0">
                        <a:buNone/>
                      </a:pPr>
                      <a:r>
                        <a:rPr lang="en-US" sz="1200"/>
                        <a:t>应用证据的专业人员（P）</a:t>
                      </a:r>
                      <a:endParaRPr lang="en-US" altLang="en-US" sz="1200"/>
                    </a:p>
                  </a:txBody>
                  <a:tcPr vert="horz" anchor="ctr" anchorCtr="0"/>
                </a:tc>
                <a:tc>
                  <a:txBody>
                    <a:bodyPr/>
                    <a:p>
                      <a:pPr marL="0" algn="l">
                        <a:lnSpc>
                          <a:spcPct val="100000"/>
                        </a:lnSpc>
                        <a:buClrTx/>
                        <a:buSzTx/>
                        <a:buFontTx/>
                      </a:pPr>
                      <a:r>
                        <a:rPr lang="en-US" altLang="en-US" sz="1200"/>
                        <a:t>护士、主要照护者、患儿</a:t>
                      </a:r>
                      <a:endParaRPr lang="en-US" altLang="en-US" sz="1200"/>
                    </a:p>
                  </a:txBody>
                  <a:tcPr marL="68580" marR="68580" marT="0" marB="0" anchor="ctr" anchorCtr="0"/>
                </a:tc>
              </a:tr>
              <a:tr h="495935">
                <a:tc>
                  <a:txBody>
                    <a:bodyPr/>
                    <a:p>
                      <a:pPr indent="0">
                        <a:buNone/>
                      </a:pPr>
                      <a:r>
                        <a:rPr lang="en-US" sz="1200"/>
                        <a:t>结局（O）</a:t>
                      </a:r>
                      <a:endParaRPr lang="en-US" altLang="en-US" sz="1200"/>
                    </a:p>
                  </a:txBody>
                  <a:tcPr vert="horz" anchor="ctr" anchorCtr="0"/>
                </a:tc>
                <a:tc>
                  <a:txBody>
                    <a:bodyPr/>
                    <a:p>
                      <a:pPr marL="0" algn="l">
                        <a:lnSpc>
                          <a:spcPct val="100000"/>
                        </a:lnSpc>
                        <a:buClrTx/>
                        <a:buSzTx/>
                        <a:buFontTx/>
                      </a:pPr>
                      <a:r>
                        <a:rPr lang="en-US" altLang="en-US" sz="1200"/>
                        <a:t>患儿治疗效果包括伤口愈合时间、伤口愈合率、感染率、并发症等</a:t>
                      </a:r>
                      <a:endParaRPr lang="en-US" altLang="en-US" sz="1200"/>
                    </a:p>
                  </a:txBody>
                  <a:tcPr marL="68580" marR="68580" marT="0" marB="0" anchor="ctr" anchorCtr="0"/>
                </a:tc>
              </a:tr>
              <a:tr h="386080">
                <a:tc>
                  <a:txBody>
                    <a:bodyPr/>
                    <a:p>
                      <a:pPr indent="0">
                        <a:buNone/>
                      </a:pPr>
                      <a:r>
                        <a:rPr lang="en-US" sz="1200"/>
                        <a:t>证据应用场所（S）</a:t>
                      </a:r>
                      <a:endParaRPr lang="en-US" altLang="en-US" sz="1200"/>
                    </a:p>
                  </a:txBody>
                  <a:tcPr vert="horz" anchor="ctr" anchorCtr="0"/>
                </a:tc>
                <a:tc>
                  <a:txBody>
                    <a:bodyPr/>
                    <a:p>
                      <a:pPr marL="0" algn="l">
                        <a:lnSpc>
                          <a:spcPct val="100000"/>
                        </a:lnSpc>
                        <a:buClrTx/>
                        <a:buSzTx/>
                        <a:buFontTx/>
                      </a:pPr>
                      <a:r>
                        <a:rPr lang="en-US" altLang="en-US" sz="1200"/>
                        <a:t>医疗机构、居家</a:t>
                      </a:r>
                      <a:endParaRPr lang="en-US" altLang="en-US" sz="1200"/>
                    </a:p>
                  </a:txBody>
                  <a:tcPr marL="68580" marR="68580" marT="0" marB="0" anchor="ctr" anchorCtr="0"/>
                </a:tc>
              </a:tr>
              <a:tr h="441325">
                <a:tc>
                  <a:txBody>
                    <a:bodyPr/>
                    <a:p>
                      <a:pPr indent="0">
                        <a:buNone/>
                      </a:pPr>
                      <a:r>
                        <a:rPr lang="en-US" sz="1200"/>
                        <a:t>证据类型(T)</a:t>
                      </a:r>
                      <a:endParaRPr lang="en-US" altLang="en-US" sz="1200"/>
                    </a:p>
                  </a:txBody>
                  <a:tcPr vert="horz" anchor="ctr" anchorCtr="0"/>
                </a:tc>
                <a:tc>
                  <a:txBody>
                    <a:bodyPr/>
                    <a:p>
                      <a:pPr marL="0" algn="l">
                        <a:lnSpc>
                          <a:spcPct val="100000"/>
                        </a:lnSpc>
                        <a:buClrTx/>
                        <a:buSzTx/>
                        <a:buFontTx/>
                      </a:pPr>
                      <a:r>
                        <a:rPr lang="en-US" altLang="en-US" sz="1200"/>
                        <a:t>临床决策、指南、证据总结、最佳实践、专家共识、系统评价、meta 分析</a:t>
                      </a:r>
                      <a:endParaRPr lang="en-US" altLang="en-US" sz="1200"/>
                    </a:p>
                  </a:txBody>
                  <a:tcPr marL="68580" marR="68580" marT="0" marB="0" anchor="ctr" anchorCtr="0"/>
                </a:tc>
              </a:tr>
            </a:tbl>
          </a:graphicData>
        </a:graphic>
      </p:graphicFrame>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9529"/>
    </mc:Choice>
    <mc:Fallback>
      <p:transition advTm="952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40690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第一部分：EB患儿</a:t>
            </a:r>
            <a:r>
              <a:rPr lang="zh-CN" altLang="en-US" sz="1600" b="1">
                <a:latin typeface="黑体" panose="02010609060101010101" charset="-122"/>
                <a:ea typeface="黑体" panose="02010609060101010101" charset="-122"/>
                <a:sym typeface="+mn-ea"/>
              </a:rPr>
              <a:t>皮肤伤口护理最佳证据提取</a:t>
            </a:r>
            <a:endParaRPr lang="zh-CN" altLang="en-US" sz="1600" b="1">
              <a:latin typeface="黑体" panose="02010609060101010101" charset="-122"/>
              <a:ea typeface="黑体" panose="02010609060101010101" charset="-122"/>
            </a:endParaRPr>
          </a:p>
        </p:txBody>
      </p:sp>
      <p:sp>
        <p:nvSpPr>
          <p:cNvPr id="7" name="文本框 6"/>
          <p:cNvSpPr txBox="1"/>
          <p:nvPr/>
        </p:nvSpPr>
        <p:spPr>
          <a:xfrm>
            <a:off x="291465" y="1659890"/>
            <a:ext cx="8322945" cy="2891790"/>
          </a:xfrm>
          <a:prstGeom prst="rect">
            <a:avLst/>
          </a:prstGeom>
          <a:noFill/>
        </p:spPr>
        <p:txBody>
          <a:bodyPr wrap="square" rtlCol="0">
            <a:spAutoFit/>
          </a:bodyPr>
          <a:p>
            <a:r>
              <a:rPr lang="zh-CN" altLang="en-US" sz="1400">
                <a:solidFill>
                  <a:schemeClr val="accent2"/>
                </a:solidFill>
                <a:latin typeface="黑体" panose="02010609060101010101" charset="-122"/>
                <a:ea typeface="黑体" panose="02010609060101010101" charset="-122"/>
                <a:cs typeface="黑体" panose="02010609060101010101" charset="-122"/>
              </a:rPr>
              <a:t>英文检索词</a:t>
            </a:r>
            <a:r>
              <a:rPr lang="zh-CN" altLang="en-US" sz="1400">
                <a:latin typeface="黑体" panose="02010609060101010101" charset="-122"/>
                <a:ea typeface="黑体" panose="02010609060101010101" charset="-122"/>
                <a:cs typeface="黑体" panose="02010609060101010101" charset="-122"/>
              </a:rPr>
              <a:t>：</a:t>
            </a:r>
            <a:endParaRPr lang="zh-CN" altLang="en-US" sz="1400">
              <a:latin typeface="黑体" panose="02010609060101010101" charset="-122"/>
              <a:ea typeface="黑体" panose="02010609060101010101" charset="-122"/>
              <a:cs typeface="黑体" panose="02010609060101010101" charset="-122"/>
            </a:endParaRPr>
          </a:p>
          <a:p>
            <a:endParaRPr lang="zh-CN" altLang="en-US" sz="1400">
              <a:latin typeface="黑体" panose="02010609060101010101" charset="-122"/>
              <a:ea typeface="黑体" panose="02010609060101010101" charset="-122"/>
              <a:cs typeface="黑体" panose="02010609060101010101" charset="-122"/>
            </a:endParaRPr>
          </a:p>
          <a:p>
            <a:r>
              <a:rPr lang="zh-CN" altLang="en-US" sz="1400">
                <a:latin typeface="Times New Roman Regular" panose="02020503050405090304" charset="0"/>
                <a:ea typeface="黑体" panose="02010609060101010101" charset="-122"/>
                <a:cs typeface="Times New Roman Regular" panose="02020503050405090304" charset="0"/>
              </a:rPr>
              <a:t>①“Epidermolysis Bullosa、Hereditary、Epidermolysis Bullosa、EB、Bullous Epidermolysis、Dystrophic Epidermolysis Bullosa、Junctional Epidermolysis Bullosa 、EB simplex、kindler syndrome” </a:t>
            </a:r>
            <a:endParaRPr lang="zh-CN" altLang="en-US" sz="1400">
              <a:latin typeface="Times New Roman Regular" panose="02020503050405090304" charset="0"/>
              <a:ea typeface="黑体" panose="02010609060101010101" charset="-122"/>
              <a:cs typeface="Times New Roman Regular" panose="02020503050405090304" charset="0"/>
            </a:endParaRPr>
          </a:p>
          <a:p>
            <a:r>
              <a:rPr lang="zh-CN" altLang="en-US" sz="1400">
                <a:latin typeface="Times New Roman Regular" panose="02020503050405090304" charset="0"/>
                <a:ea typeface="黑体" panose="02010609060101010101" charset="-122"/>
                <a:cs typeface="Times New Roman Regular" panose="02020503050405090304" charset="0"/>
              </a:rPr>
              <a:t>②“care、nursing、wound care、home care、wound management、skin care、home health care、home care services”</a:t>
            </a:r>
            <a:endParaRPr lang="zh-CN" altLang="en-US" sz="1400">
              <a:latin typeface="Times New Roman Regular" panose="02020503050405090304" charset="0"/>
              <a:ea typeface="黑体" panose="02010609060101010101" charset="-122"/>
              <a:cs typeface="Times New Roman Regular" panose="02020503050405090304" charset="0"/>
            </a:endParaRPr>
          </a:p>
          <a:p>
            <a:r>
              <a:rPr lang="zh-CN" altLang="en-US" sz="1400">
                <a:latin typeface="Times New Roman Regular" panose="02020503050405090304" charset="0"/>
                <a:ea typeface="黑体" panose="02010609060101010101" charset="-122"/>
                <a:cs typeface="Times New Roman Regular" panose="02020503050405090304" charset="0"/>
              </a:rPr>
              <a:t>③“guideline、systematic review、meta analysis、evidence summary、expert consensus”</a:t>
            </a:r>
            <a:endParaRPr lang="zh-CN" altLang="en-US" sz="1400">
              <a:latin typeface="Times New Roman Regular" panose="02020503050405090304" charset="0"/>
              <a:ea typeface="黑体" panose="02010609060101010101" charset="-122"/>
              <a:cs typeface="Times New Roman Regular" panose="02020503050405090304" charset="0"/>
            </a:endParaRPr>
          </a:p>
          <a:p>
            <a:endParaRPr lang="zh-CN" altLang="en-US" sz="1400">
              <a:latin typeface="黑体" panose="02010609060101010101" charset="-122"/>
              <a:ea typeface="黑体" panose="02010609060101010101" charset="-122"/>
              <a:cs typeface="黑体" panose="02010609060101010101" charset="-122"/>
            </a:endParaRPr>
          </a:p>
          <a:p>
            <a:r>
              <a:rPr lang="zh-CN" altLang="en-US" sz="1400">
                <a:solidFill>
                  <a:schemeClr val="accent2"/>
                </a:solidFill>
                <a:latin typeface="黑体" panose="02010609060101010101" charset="-122"/>
                <a:ea typeface="黑体" panose="02010609060101010101" charset="-122"/>
                <a:cs typeface="黑体" panose="02010609060101010101" charset="-122"/>
              </a:rPr>
              <a:t>中文检索词</a:t>
            </a:r>
            <a:r>
              <a:rPr lang="zh-CN" altLang="en-US" sz="1400">
                <a:latin typeface="黑体" panose="02010609060101010101" charset="-122"/>
                <a:ea typeface="黑体" panose="02010609060101010101" charset="-122"/>
                <a:cs typeface="黑体" panose="02010609060101010101" charset="-122"/>
              </a:rPr>
              <a:t>：</a:t>
            </a:r>
            <a:endParaRPr lang="zh-CN" altLang="en-US" sz="1400">
              <a:latin typeface="黑体" panose="02010609060101010101" charset="-122"/>
              <a:ea typeface="黑体" panose="02010609060101010101" charset="-122"/>
              <a:cs typeface="黑体" panose="02010609060101010101" charset="-122"/>
            </a:endParaRPr>
          </a:p>
          <a:p>
            <a:endParaRPr lang="zh-CN" altLang="en-US" sz="1400">
              <a:latin typeface="黑体" panose="02010609060101010101" charset="-122"/>
              <a:ea typeface="黑体" panose="02010609060101010101" charset="-122"/>
              <a:cs typeface="黑体" panose="02010609060101010101" charset="-122"/>
            </a:endParaRPr>
          </a:p>
          <a:p>
            <a:r>
              <a:rPr lang="zh-CN" altLang="en-US" sz="1400">
                <a:latin typeface="黑体" panose="02010609060101010101" charset="-122"/>
                <a:ea typeface="黑体" panose="02010609060101010101" charset="-122"/>
                <a:cs typeface="黑体" panose="02010609060101010101" charset="-122"/>
              </a:rPr>
              <a:t>①“遗传性大疱表皮松解症、大疱性表皮松解症、EB病、EB综合症、EB遗传性疾病、表皮松解症”</a:t>
            </a:r>
            <a:endParaRPr lang="zh-CN" altLang="en-US" sz="1400">
              <a:latin typeface="黑体" panose="02010609060101010101" charset="-122"/>
              <a:ea typeface="黑体" panose="02010609060101010101" charset="-122"/>
              <a:cs typeface="黑体" panose="02010609060101010101" charset="-122"/>
            </a:endParaRPr>
          </a:p>
          <a:p>
            <a:r>
              <a:rPr lang="zh-CN" altLang="en-US" sz="1400">
                <a:latin typeface="黑体" panose="02010609060101010101" charset="-122"/>
                <a:ea typeface="黑体" panose="02010609060101010101" charset="-122"/>
                <a:cs typeface="黑体" panose="02010609060101010101" charset="-122"/>
              </a:rPr>
              <a:t>②“伤口护理、护理、居家护理、伤口管理、皮肤护理” </a:t>
            </a:r>
            <a:endParaRPr lang="zh-CN" altLang="en-US" sz="1400">
              <a:latin typeface="黑体" panose="02010609060101010101" charset="-122"/>
              <a:ea typeface="黑体" panose="02010609060101010101" charset="-122"/>
              <a:cs typeface="黑体" panose="02010609060101010101" charset="-122"/>
            </a:endParaRPr>
          </a:p>
          <a:p>
            <a:r>
              <a:rPr lang="zh-CN" altLang="en-US" sz="1400">
                <a:latin typeface="黑体" panose="02010609060101010101" charset="-122"/>
                <a:ea typeface="黑体" panose="02010609060101010101" charset="-122"/>
                <a:cs typeface="黑体" panose="02010609060101010101" charset="-122"/>
                <a:sym typeface="+mn-ea"/>
              </a:rPr>
              <a:t>③“</a:t>
            </a:r>
            <a:r>
              <a:rPr lang="zh-CN" altLang="en-US" sz="1400">
                <a:latin typeface="黑体" panose="02010609060101010101" charset="-122"/>
                <a:ea typeface="黑体" panose="02010609060101010101" charset="-122"/>
                <a:cs typeface="黑体" panose="02010609060101010101" charset="-122"/>
              </a:rPr>
              <a:t>指南、推荐实践、最佳实践、证据总结、证据汇总、系统评价、meta分析、荟萃分析、专家共识”</a:t>
            </a:r>
            <a:endParaRPr lang="zh-CN" altLang="en-US" sz="1400">
              <a:latin typeface="黑体" panose="02010609060101010101" charset="-122"/>
              <a:ea typeface="黑体" panose="02010609060101010101" charset="-122"/>
              <a:cs typeface="黑体" panose="02010609060101010101" charset="-122"/>
            </a:endParaRPr>
          </a:p>
        </p:txBody>
      </p:sp>
      <p:sp>
        <p:nvSpPr>
          <p:cNvPr id="8" name="文本框 7"/>
          <p:cNvSpPr txBox="1"/>
          <p:nvPr/>
        </p:nvSpPr>
        <p:spPr>
          <a:xfrm>
            <a:off x="291465" y="1360170"/>
            <a:ext cx="2515870" cy="337185"/>
          </a:xfrm>
          <a:prstGeom prst="rect">
            <a:avLst/>
          </a:prstGeom>
          <a:noFill/>
        </p:spPr>
        <p:txBody>
          <a:bodyPr wrap="square" rtlCol="0">
            <a:spAutoFit/>
          </a:bodyPr>
          <a:p>
            <a:pPr algn="l">
              <a:buClrTx/>
              <a:buSzTx/>
              <a:buFontTx/>
            </a:pPr>
            <a:r>
              <a:rPr lang="zh-CN" altLang="en-US" sz="1600" b="1">
                <a:latin typeface="黑体" panose="02010609060101010101" charset="-122"/>
                <a:ea typeface="黑体" panose="02010609060101010101" charset="-122"/>
              </a:rPr>
              <a:t>检索词</a:t>
            </a:r>
            <a:endParaRPr lang="zh-CN" altLang="en-US" sz="1600" b="1">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4752340" y="841375"/>
            <a:ext cx="3156585"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1600" b="1">
                <a:solidFill>
                  <a:srgbClr val="C00000"/>
                </a:solidFill>
                <a:latin typeface="黑体" panose="02010609060101010101" charset="-122"/>
                <a:ea typeface="黑体" panose="02010609060101010101" charset="-122"/>
              </a:rPr>
              <a:t>检索词</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4407"/>
    </mc:Choice>
    <mc:Fallback>
      <p:transition advTm="44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40690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第一部分：EB患儿</a:t>
            </a:r>
            <a:r>
              <a:rPr lang="zh-CN" altLang="en-US" sz="1600" b="1">
                <a:latin typeface="黑体" panose="02010609060101010101" charset="-122"/>
                <a:ea typeface="黑体" panose="02010609060101010101" charset="-122"/>
                <a:sym typeface="+mn-ea"/>
              </a:rPr>
              <a:t>皮肤伤口护理最佳证据提取</a:t>
            </a:r>
            <a:endParaRPr lang="zh-CN" altLang="en-US" sz="1600" b="1">
              <a:latin typeface="黑体" panose="02010609060101010101" charset="-122"/>
              <a:ea typeface="黑体" panose="02010609060101010101" charset="-122"/>
            </a:endParaRPr>
          </a:p>
        </p:txBody>
      </p:sp>
      <p:sp>
        <p:nvSpPr>
          <p:cNvPr id="8" name="文本框 7"/>
          <p:cNvSpPr txBox="1"/>
          <p:nvPr/>
        </p:nvSpPr>
        <p:spPr>
          <a:xfrm>
            <a:off x="291465" y="1360170"/>
            <a:ext cx="2515870" cy="337185"/>
          </a:xfrm>
          <a:prstGeom prst="rect">
            <a:avLst/>
          </a:prstGeom>
          <a:noFill/>
        </p:spPr>
        <p:txBody>
          <a:bodyPr wrap="square" rtlCol="0">
            <a:spAutoFit/>
          </a:bodyPr>
          <a:p>
            <a:pPr algn="l">
              <a:buClrTx/>
              <a:buSzTx/>
              <a:buFontTx/>
            </a:pPr>
            <a:r>
              <a:rPr lang="zh-CN" altLang="en-US" sz="1600" b="1">
                <a:latin typeface="黑体" panose="02010609060101010101" charset="-122"/>
                <a:ea typeface="黑体" panose="02010609060101010101" charset="-122"/>
              </a:rPr>
              <a:t>检索</a:t>
            </a:r>
            <a:r>
              <a:rPr lang="zh-CN" altLang="en-US" sz="1600" b="1">
                <a:latin typeface="黑体" panose="02010609060101010101" charset="-122"/>
                <a:ea typeface="黑体" panose="02010609060101010101" charset="-122"/>
              </a:rPr>
              <a:t>策略</a:t>
            </a:r>
            <a:endParaRPr lang="zh-CN" altLang="en-US" sz="1600" b="1">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4752340" y="841375"/>
            <a:ext cx="3156585"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rPr>
              <a:t>——检索</a:t>
            </a:r>
            <a:r>
              <a:rPr lang="zh-CN" altLang="en-US" sz="1600" b="1">
                <a:solidFill>
                  <a:srgbClr val="C00000"/>
                </a:solidFill>
                <a:latin typeface="黑体" panose="02010609060101010101" charset="-122"/>
                <a:ea typeface="黑体" panose="02010609060101010101" charset="-122"/>
              </a:rPr>
              <a:t>策略</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nvGraphicFramePr>
        <p:xfrm>
          <a:off x="518795" y="1880235"/>
          <a:ext cx="7863840" cy="2429510"/>
        </p:xfrm>
        <a:graphic>
          <a:graphicData uri="http://schemas.openxmlformats.org/drawingml/2006/table">
            <a:tbl>
              <a:tblPr>
                <a:tableStyleId>{7DF18680-E054-41AD-8BC1-D1AEF772440D}</a:tableStyleId>
              </a:tblPr>
              <a:tblGrid>
                <a:gridCol w="1228090"/>
                <a:gridCol w="6635750"/>
              </a:tblGrid>
              <a:tr h="306070">
                <a:tc>
                  <a:txBody>
                    <a:bodyPr/>
                    <a:p>
                      <a:pPr marL="0" indent="0" algn="ctr">
                        <a:lnSpc>
                          <a:spcPts val="2000"/>
                        </a:lnSpc>
                        <a:spcBef>
                          <a:spcPct val="0"/>
                        </a:spcBef>
                        <a:spcAft>
                          <a:spcPct val="0"/>
                        </a:spcAft>
                      </a:pPr>
                      <a:r>
                        <a:rPr lang="zh-CN" sz="1100"/>
                        <a:t>数据库</a:t>
                      </a:r>
                      <a:endParaRPr lang="zh-CN" sz="1100"/>
                    </a:p>
                  </a:txBody>
                  <a:tcPr marL="68580" marR="68580" marT="0" marB="0" anchor="t" anchorCtr="0">
                    <a:solidFill>
                      <a:srgbClr val="CFD5EA"/>
                    </a:solidFill>
                  </a:tcPr>
                </a:tc>
                <a:tc>
                  <a:txBody>
                    <a:bodyPr/>
                    <a:p>
                      <a:pPr marL="0" indent="0" algn="ctr">
                        <a:lnSpc>
                          <a:spcPts val="2000"/>
                        </a:lnSpc>
                        <a:spcBef>
                          <a:spcPct val="0"/>
                        </a:spcBef>
                        <a:spcAft>
                          <a:spcPct val="0"/>
                        </a:spcAft>
                      </a:pPr>
                      <a:r>
                        <a:rPr lang="zh-CN" sz="1100"/>
                        <a:t>检索策略</a:t>
                      </a:r>
                      <a:endParaRPr lang="zh-CN" sz="1100"/>
                    </a:p>
                  </a:txBody>
                  <a:tcPr marL="68580" marR="68580" marT="0" marB="0" anchor="t" anchorCtr="0">
                    <a:solidFill>
                      <a:srgbClr val="CFD5EA"/>
                    </a:solidFill>
                  </a:tcPr>
                </a:tc>
              </a:tr>
              <a:tr h="757555">
                <a:tc>
                  <a:txBody>
                    <a:bodyPr/>
                    <a:p>
                      <a:pPr marL="0" indent="0" algn="ctr">
                        <a:lnSpc>
                          <a:spcPts val="2000"/>
                        </a:lnSpc>
                        <a:spcBef>
                          <a:spcPct val="0"/>
                        </a:spcBef>
                        <a:spcAft>
                          <a:spcPct val="0"/>
                        </a:spcAft>
                      </a:pPr>
                      <a:r>
                        <a:rPr lang="zh-CN" sz="1200">
                          <a:latin typeface="Times New Roman Regular" panose="02020503050405090304" charset="0"/>
                        </a:rPr>
                        <a:t>中国</a:t>
                      </a:r>
                      <a:endParaRPr lang="zh-CN" sz="1200">
                        <a:latin typeface="Times New Roman Regular" panose="02020503050405090304" charset="0"/>
                      </a:endParaRPr>
                    </a:p>
                    <a:p>
                      <a:pPr marL="0" indent="0" algn="ctr">
                        <a:lnSpc>
                          <a:spcPts val="2000"/>
                        </a:lnSpc>
                        <a:spcBef>
                          <a:spcPct val="0"/>
                        </a:spcBef>
                        <a:spcAft>
                          <a:spcPct val="0"/>
                        </a:spcAft>
                      </a:pPr>
                      <a:r>
                        <a:rPr lang="zh-CN" sz="1200">
                          <a:latin typeface="Times New Roman Regular" panose="02020503050405090304" charset="0"/>
                        </a:rPr>
                        <a:t>知网</a:t>
                      </a:r>
                      <a:endParaRPr lang="zh-CN" sz="1200">
                        <a:latin typeface="Times New Roman Regular" panose="02020503050405090304" charset="0"/>
                      </a:endParaRPr>
                    </a:p>
                  </a:txBody>
                  <a:tcPr marL="68580" marR="68580" marT="0" marB="0" anchor="ctr" anchorCtr="0"/>
                </a:tc>
                <a:tc>
                  <a:txBody>
                    <a:bodyPr/>
                    <a:p>
                      <a:pPr marL="0" indent="0" algn="just">
                        <a:lnSpc>
                          <a:spcPts val="2000"/>
                        </a:lnSpc>
                        <a:spcBef>
                          <a:spcPct val="0"/>
                        </a:spcBef>
                        <a:spcAft>
                          <a:spcPct val="0"/>
                        </a:spcAft>
                      </a:pPr>
                      <a:r>
                        <a:rPr lang="en-US" altLang="zh-CN" sz="1200">
                          <a:latin typeface="Times New Roman Regular" panose="02020503050405090304" charset="0"/>
                          <a:cs typeface="Times New Roman Regular" panose="02020503050405090304" charset="0"/>
                        </a:rPr>
                        <a:t>SU=(</a:t>
                      </a:r>
                      <a:r>
                        <a:rPr lang="zh-CN" altLang="en-US" sz="1200">
                          <a:latin typeface="Times New Roman Regular" panose="02020503050405090304" charset="0"/>
                          <a:cs typeface="Times New Roman Regular" panose="02020503050405090304" charset="0"/>
                        </a:rPr>
                        <a:t>“遗传性大疱表皮松解症” </a:t>
                      </a:r>
                      <a:r>
                        <a:rPr lang="en-US" altLang="zh-CN" sz="1200">
                          <a:latin typeface="Times New Roman Regular" panose="02020503050405090304" charset="0"/>
                          <a:cs typeface="Times New Roman Regular" panose="02020503050405090304" charset="0"/>
                        </a:rPr>
                        <a:t>+ </a:t>
                      </a:r>
                      <a:r>
                        <a:rPr lang="zh-CN" altLang="en-US" sz="1200">
                          <a:latin typeface="Times New Roman Regular" panose="02020503050405090304" charset="0"/>
                          <a:cs typeface="Times New Roman Regular" panose="02020503050405090304" charset="0"/>
                        </a:rPr>
                        <a:t>“大疱表皮松解症”</a:t>
                      </a:r>
                      <a:r>
                        <a:rPr lang="en-US" altLang="zh-CN" sz="1200">
                          <a:latin typeface="Times New Roman Regular" panose="02020503050405090304" charset="0"/>
                          <a:cs typeface="Times New Roman Regular" panose="02020503050405090304" charset="0"/>
                        </a:rPr>
                        <a:t>+“EB</a:t>
                      </a:r>
                      <a:r>
                        <a:rPr lang="zh-CN" sz="1200">
                          <a:latin typeface="Times New Roman Regular" panose="02020503050405090304" charset="0"/>
                          <a:cs typeface="Times New Roman Regular" panose="02020503050405090304" charset="0"/>
                        </a:rPr>
                        <a:t>综合症</a:t>
                      </a:r>
                      <a:r>
                        <a:rPr lang="zh-CN" altLang="en-US" sz="1200">
                          <a:latin typeface="Times New Roman Regular" panose="02020503050405090304" charset="0"/>
                          <a:cs typeface="Times New Roman Regular" panose="02020503050405090304" charset="0"/>
                        </a:rPr>
                        <a:t>”</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“表皮松解症”</a:t>
                      </a:r>
                      <a:r>
                        <a:rPr lang="en-US" altLang="zh-CN" sz="1200">
                          <a:latin typeface="Times New Roman Regular" panose="02020503050405090304" charset="0"/>
                          <a:cs typeface="Times New Roman Regular" panose="02020503050405090304" charset="0"/>
                        </a:rPr>
                        <a:t>)AND SU=(</a:t>
                      </a:r>
                      <a:r>
                        <a:rPr lang="zh-CN" altLang="en-US" sz="1200">
                          <a:latin typeface="Times New Roman Regular" panose="02020503050405090304" charset="0"/>
                          <a:cs typeface="Times New Roman Regular" panose="02020503050405090304" charset="0"/>
                        </a:rPr>
                        <a:t>“皮肤护理”</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“伤口护理”</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“伤口管理”</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“护理”</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“居家护理”</a:t>
                      </a:r>
                      <a:r>
                        <a:rPr lang="en-US" altLang="zh-CN" sz="1200">
                          <a:latin typeface="Times New Roman Regular" panose="02020503050405090304" charset="0"/>
                          <a:cs typeface="Times New Roman Regular" panose="02020503050405090304" charset="0"/>
                        </a:rPr>
                        <a:t>+</a:t>
                      </a:r>
                      <a:r>
                        <a:rPr lang="zh-CN" altLang="en-US" sz="1200">
                          <a:latin typeface="Times New Roman Regular" panose="02020503050405090304" charset="0"/>
                          <a:cs typeface="Times New Roman Regular" panose="02020503050405090304" charset="0"/>
                        </a:rPr>
                        <a:t>“皮肤管理”</a:t>
                      </a:r>
                      <a:r>
                        <a:rPr lang="en-US" altLang="zh-CN" sz="1200">
                          <a:latin typeface="Times New Roman Regular" panose="02020503050405090304" charset="0"/>
                          <a:cs typeface="Times New Roman Regular" panose="02020503050405090304" charset="0"/>
                        </a:rPr>
                        <a:t>)</a:t>
                      </a:r>
                      <a:endParaRPr lang="en-US" altLang="zh-CN" sz="1200">
                        <a:latin typeface="Times New Roman Regular" panose="02020503050405090304" charset="0"/>
                        <a:cs typeface="Times New Roman Regular" panose="02020503050405090304" charset="0"/>
                      </a:endParaRPr>
                    </a:p>
                  </a:txBody>
                  <a:tcPr marL="68580" marR="68580" marT="0" marB="0" anchor="ctr" anchorCtr="0"/>
                </a:tc>
              </a:tr>
              <a:tr h="1365885">
                <a:tc>
                  <a:txBody>
                    <a:bodyPr/>
                    <a:p>
                      <a:pPr marL="0" indent="0" algn="ctr">
                        <a:lnSpc>
                          <a:spcPts val="2000"/>
                        </a:lnSpc>
                        <a:spcBef>
                          <a:spcPct val="0"/>
                        </a:spcBef>
                        <a:spcAft>
                          <a:spcPct val="0"/>
                        </a:spcAft>
                      </a:pPr>
                      <a:r>
                        <a:rPr lang="en-US" altLang="zh-CN" sz="1200">
                          <a:latin typeface="Times New Roman Regular" panose="02020503050405090304" charset="0"/>
                          <a:cs typeface="Times New Roman Regular" panose="02020503050405090304" charset="0"/>
                        </a:rPr>
                        <a:t>PubMed</a:t>
                      </a:r>
                      <a:endParaRPr lang="en-US" altLang="zh-CN" sz="1200">
                        <a:latin typeface="Times New Roman Regular" panose="02020503050405090304" charset="0"/>
                        <a:cs typeface="Times New Roman Regular" panose="02020503050405090304" charset="0"/>
                      </a:endParaRPr>
                    </a:p>
                  </a:txBody>
                  <a:tcPr marL="68580" marR="68580" marT="0" marB="0" anchor="ctr" anchorCtr="0"/>
                </a:tc>
                <a:tc>
                  <a:txBody>
                    <a:bodyPr/>
                    <a:p>
                      <a:pPr marL="0" indent="0" algn="just" latinLnBrk="1">
                        <a:lnSpc>
                          <a:spcPts val="2000"/>
                        </a:lnSpc>
                        <a:spcBef>
                          <a:spcPct val="0"/>
                        </a:spcBef>
                        <a:spcAft>
                          <a:spcPct val="0"/>
                        </a:spcAft>
                      </a:pPr>
                      <a:r>
                        <a:rPr lang="en-US" altLang="zh-CN" sz="1200">
                          <a:latin typeface="Times New Roman Regular" panose="02020503050405090304" charset="0"/>
                          <a:cs typeface="Times New Roman Regular" panose="02020503050405090304" charset="0"/>
                        </a:rPr>
                        <a:t>("Epidermolysis Bullosa"[Mesh] OR "EB"[Ti/Ab] OR"Epidermolysis Bullosa Simplex"[Mesh] OR "Epidermolysis Bullosa,Junctional"[Mesh] OR "Epidermolysis Bullosa Dystrophica"[Mesh]OR "EB simplex"[Ti/Ab]OR "Kindler sydrome"[Ti/Ab])AND "nursing"[Mesh] OR "care"[Ti/Ab] OR "wound care"[Ti/Ab] OR "home care"[Ti/Ab] OR "wound management"[Ti/Ab] OR "skin care"[Ti/Ab] OR "home health care"[Ti/Ab] OR "home care services"[Ti/Ab]) </a:t>
                      </a:r>
                      <a:endParaRPr lang="en-US" altLang="zh-CN" sz="1200">
                        <a:latin typeface="Times New Roman Regular" panose="02020503050405090304" charset="0"/>
                        <a:cs typeface="Times New Roman Regular" panose="02020503050405090304" charset="0"/>
                      </a:endParaRPr>
                    </a:p>
                  </a:txBody>
                  <a:tcPr marL="68580" marR="68580" marT="0" marB="0" anchor="ctr" anchorCtr="0"/>
                </a:tc>
              </a:tr>
            </a:tbl>
          </a:graphicData>
        </a:graphic>
      </p:graphicFrame>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4016"/>
    </mc:Choice>
    <mc:Fallback>
      <p:transition advTm="40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46087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第一部分：EB患儿</a:t>
            </a:r>
            <a:r>
              <a:rPr lang="zh-CN" altLang="en-US" sz="1600" b="1">
                <a:latin typeface="黑体" panose="02010609060101010101" charset="-122"/>
                <a:ea typeface="黑体" panose="02010609060101010101" charset="-122"/>
                <a:sym typeface="+mn-ea"/>
              </a:rPr>
              <a:t>皮肤伤口护理最佳证据提取</a:t>
            </a:r>
            <a:endParaRPr lang="zh-CN" altLang="en-US" sz="1600" b="1">
              <a:latin typeface="黑体" panose="02010609060101010101" charset="-122"/>
              <a:ea typeface="黑体" panose="02010609060101010101" charset="-122"/>
            </a:endParaRPr>
          </a:p>
        </p:txBody>
      </p:sp>
      <p:sp>
        <p:nvSpPr>
          <p:cNvPr id="7" name="文本框 6"/>
          <p:cNvSpPr txBox="1"/>
          <p:nvPr/>
        </p:nvSpPr>
        <p:spPr>
          <a:xfrm>
            <a:off x="541020" y="1889125"/>
            <a:ext cx="8061960" cy="2376170"/>
          </a:xfrm>
          <a:prstGeom prst="rect">
            <a:avLst/>
          </a:prstGeom>
          <a:noFill/>
        </p:spPr>
        <p:txBody>
          <a:bodyPr wrap="square" rtlCol="0">
            <a:spAutoFit/>
          </a:bodyPr>
          <a:p>
            <a:r>
              <a:rPr lang="zh-CN" altLang="en-US">
                <a:solidFill>
                  <a:schemeClr val="accent2"/>
                </a:solidFill>
                <a:latin typeface="Times New Roman Regular" panose="02020503050405090304" charset="0"/>
                <a:ea typeface="黑体" panose="02010609060101010101" charset="-122"/>
                <a:cs typeface="Times New Roman Regular" panose="02020503050405090304" charset="0"/>
              </a:rPr>
              <a:t>英文数据库包括</a:t>
            </a:r>
            <a:r>
              <a:rPr lang="zh-CN" altLang="en-US">
                <a:latin typeface="Times New Roman Regular" panose="02020503050405090304" charset="0"/>
                <a:ea typeface="黑体" panose="02010609060101010101" charset="-122"/>
                <a:cs typeface="Times New Roman Regular" panose="02020503050405090304" charset="0"/>
              </a:rPr>
              <a:t>：UpTo Date、美国国立指南库（National Guideline Clearing house, NGC）、苏格兰院际指南网（Scottish Intercollegiate Guidelines Network, SIGN)、英国国家卫生医疗质量标准署（National Institute for Health and Care Excellence, NICE)、Cochrane 系统评价数据库（CDSR)、Joanna Briggs Institute、JBI循证卫生保健中心数据库、Pubmed、web of science、Scopus、Embase</a:t>
            </a:r>
            <a:r>
              <a:rPr lang="en-US" altLang="zh-CN">
                <a:latin typeface="Times New Roman Regular" panose="02020503050405090304" charset="0"/>
                <a:ea typeface="黑体" panose="02010609060101010101" charset="-122"/>
                <a:cs typeface="Times New Roman Regular" panose="02020503050405090304" charset="0"/>
              </a:rPr>
              <a:t>、</a:t>
            </a:r>
            <a:endParaRPr lang="zh-CN" altLang="en-US" sz="1400">
              <a:latin typeface="Times New Roman Regular" panose="02020503050405090304" charset="0"/>
              <a:ea typeface="黑体" panose="02010609060101010101" charset="-122"/>
              <a:cs typeface="Times New Roman Regular" panose="02020503050405090304" charset="0"/>
            </a:endParaRPr>
          </a:p>
          <a:p>
            <a:endParaRPr lang="zh-CN" altLang="en-US">
              <a:latin typeface="Times New Roman Regular" panose="02020503050405090304" charset="0"/>
              <a:ea typeface="黑体" panose="02010609060101010101" charset="-122"/>
              <a:cs typeface="Times New Roman Regular" panose="02020503050405090304" charset="0"/>
            </a:endParaRPr>
          </a:p>
          <a:p>
            <a:r>
              <a:rPr lang="zh-CN" altLang="en-US">
                <a:solidFill>
                  <a:schemeClr val="accent2"/>
                </a:solidFill>
                <a:latin typeface="Times New Roman Regular" panose="02020503050405090304" charset="0"/>
                <a:ea typeface="黑体" panose="02010609060101010101" charset="-122"/>
                <a:cs typeface="Times New Roman Regular" panose="02020503050405090304" charset="0"/>
              </a:rPr>
              <a:t>中文数据库包括</a:t>
            </a:r>
            <a:r>
              <a:rPr lang="zh-CN" altLang="en-US">
                <a:latin typeface="Times New Roman Regular" panose="02020503050405090304" charset="0"/>
                <a:ea typeface="黑体" panose="02010609060101010101" charset="-122"/>
                <a:cs typeface="Times New Roman Regular" panose="02020503050405090304" charset="0"/>
              </a:rPr>
              <a:t>：中国生物医学文献数据库(China Biology Medicine, CBM)、中国知网、万方、维普数据库等</a:t>
            </a:r>
            <a:endParaRPr lang="zh-CN" altLang="en-US">
              <a:latin typeface="Times New Roman Regular" panose="02020503050405090304" charset="0"/>
              <a:ea typeface="黑体" panose="02010609060101010101" charset="-122"/>
              <a:cs typeface="Times New Roman Regular" panose="02020503050405090304" charset="0"/>
            </a:endParaRPr>
          </a:p>
          <a:p>
            <a:endParaRPr lang="zh-CN" altLang="en-US">
              <a:latin typeface="Times New Roman Regular" panose="02020503050405090304" charset="0"/>
              <a:ea typeface="黑体" panose="02010609060101010101" charset="-122"/>
              <a:cs typeface="Times New Roman Regular" panose="02020503050405090304" charset="0"/>
            </a:endParaRPr>
          </a:p>
          <a:p>
            <a:r>
              <a:rPr lang="zh-CN" altLang="en-US">
                <a:solidFill>
                  <a:schemeClr val="accent2"/>
                </a:solidFill>
                <a:latin typeface="Times New Roman Regular" panose="02020503050405090304" charset="0"/>
                <a:ea typeface="黑体" panose="02010609060101010101" charset="-122"/>
                <a:cs typeface="Times New Roman Regular" panose="02020503050405090304" charset="0"/>
              </a:rPr>
              <a:t>专业网站</a:t>
            </a:r>
            <a:r>
              <a:rPr lang="en-US" altLang="zh-CN">
                <a:latin typeface="Times New Roman Regular" panose="02020503050405090304" charset="0"/>
                <a:ea typeface="黑体" panose="02010609060101010101" charset="-122"/>
                <a:cs typeface="Times New Roman Regular" panose="02020503050405090304" charset="0"/>
              </a:rPr>
              <a:t>：</a:t>
            </a:r>
            <a:r>
              <a:rPr lang="zh-CN" altLang="en-US">
                <a:latin typeface="Times New Roman Regular" panose="02020503050405090304" charset="0"/>
                <a:ea typeface="黑体" panose="02010609060101010101" charset="-122"/>
                <a:cs typeface="Times New Roman Regular" panose="02020503050405090304" charset="0"/>
              </a:rPr>
              <a:t>检索</a:t>
            </a:r>
            <a:r>
              <a:rPr lang="en-US" altLang="zh-CN">
                <a:latin typeface="Times New Roman Regular" panose="02020503050405090304" charset="0"/>
                <a:ea typeface="黑体" panose="02010609060101010101" charset="-122"/>
                <a:cs typeface="Times New Roman Regular" panose="02020503050405090304" charset="0"/>
              </a:rPr>
              <a:t>Debra International</a:t>
            </a:r>
            <a:r>
              <a:rPr lang="zh-CN" altLang="en-US">
                <a:latin typeface="Times New Roman Regular" panose="02020503050405090304" charset="0"/>
                <a:ea typeface="黑体" panose="02010609060101010101" charset="-122"/>
                <a:cs typeface="Times New Roman Regular" panose="02020503050405090304" charset="0"/>
              </a:rPr>
              <a:t>、</a:t>
            </a:r>
            <a:r>
              <a:rPr lang="en-US" altLang="zh-CN">
                <a:latin typeface="Times New Roman Regular" panose="02020503050405090304" charset="0"/>
                <a:ea typeface="黑体" panose="02010609060101010101" charset="-122"/>
                <a:cs typeface="Times New Roman Regular" panose="02020503050405090304" charset="0"/>
              </a:rPr>
              <a:t>Debra Ireland</a:t>
            </a:r>
            <a:r>
              <a:rPr lang="zh-CN" altLang="en-US">
                <a:latin typeface="Times New Roman Regular" panose="02020503050405090304" charset="0"/>
                <a:ea typeface="黑体" panose="02010609060101010101" charset="-122"/>
                <a:cs typeface="Times New Roman Regular" panose="02020503050405090304" charset="0"/>
              </a:rPr>
              <a:t>、蝴蝶宝贝等</a:t>
            </a:r>
            <a:endParaRPr lang="zh-CN" altLang="en-US">
              <a:latin typeface="Times New Roman Regular" panose="02020503050405090304" charset="0"/>
              <a:ea typeface="黑体" panose="02010609060101010101" charset="-122"/>
              <a:cs typeface="Times New Roman Regular" panose="02020503050405090304" charset="0"/>
            </a:endParaRPr>
          </a:p>
          <a:p>
            <a:endParaRPr lang="zh-CN" altLang="en-US">
              <a:latin typeface="Times New Roman Regular" panose="02020503050405090304" charset="0"/>
              <a:ea typeface="黑体" panose="02010609060101010101" charset="-122"/>
              <a:cs typeface="Times New Roman Regular" panose="02020503050405090304" charset="0"/>
            </a:endParaRPr>
          </a:p>
          <a:p>
            <a:r>
              <a:rPr lang="zh-CN" altLang="en-US">
                <a:latin typeface="Times New Roman Regular" panose="02020503050405090304" charset="0"/>
                <a:ea typeface="黑体" panose="02010609060101010101" charset="-122"/>
                <a:cs typeface="Times New Roman Regular" panose="02020503050405090304" charset="0"/>
              </a:rPr>
              <a:t>通过主题词和自由词相结合方式进行检索，并以人工检索参考文献作为补充。</a:t>
            </a:r>
            <a:endParaRPr lang="zh-CN" altLang="en-US">
              <a:latin typeface="Times New Roman Regular" panose="02020503050405090304" charset="0"/>
              <a:ea typeface="黑体" panose="02010609060101010101" charset="-122"/>
              <a:cs typeface="Times New Roman Regular" panose="02020503050405090304" charset="0"/>
            </a:endParaRPr>
          </a:p>
        </p:txBody>
      </p:sp>
      <p:sp>
        <p:nvSpPr>
          <p:cNvPr id="8" name="文本框 7"/>
          <p:cNvSpPr txBox="1"/>
          <p:nvPr/>
        </p:nvSpPr>
        <p:spPr>
          <a:xfrm>
            <a:off x="291465" y="1515110"/>
            <a:ext cx="2515870" cy="337185"/>
          </a:xfrm>
          <a:prstGeom prst="rect">
            <a:avLst/>
          </a:prstGeom>
          <a:noFill/>
        </p:spPr>
        <p:txBody>
          <a:bodyPr wrap="square" rtlCol="0">
            <a:spAutoFit/>
          </a:bodyPr>
          <a:p>
            <a:pPr algn="l">
              <a:buClrTx/>
              <a:buSzTx/>
              <a:buFontTx/>
            </a:pPr>
            <a:r>
              <a:rPr lang="zh-CN" altLang="en-US" sz="1600" b="1">
                <a:latin typeface="黑体" panose="02010609060101010101" charset="-122"/>
                <a:ea typeface="黑体" panose="02010609060101010101" charset="-122"/>
              </a:rPr>
              <a:t>检索</a:t>
            </a:r>
            <a:r>
              <a:rPr lang="zh-CN" altLang="en-US" sz="1600" b="1">
                <a:latin typeface="黑体" panose="02010609060101010101" charset="-122"/>
                <a:ea typeface="黑体" panose="02010609060101010101" charset="-122"/>
              </a:rPr>
              <a:t>数据库</a:t>
            </a:r>
            <a:endParaRPr lang="zh-CN" altLang="en-US" sz="1600" b="1">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4610100" y="841375"/>
            <a:ext cx="3156585"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1600" b="1">
                <a:solidFill>
                  <a:srgbClr val="C00000"/>
                </a:solidFill>
                <a:latin typeface="黑体" panose="02010609060101010101" charset="-122"/>
                <a:ea typeface="黑体" panose="02010609060101010101" charset="-122"/>
              </a:rPr>
              <a:t>数据库</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9099"/>
    </mc:Choice>
    <mc:Fallback>
      <p:transition advTm="909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41769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第一部分：EB患儿</a:t>
            </a:r>
            <a:r>
              <a:rPr lang="zh-CN" altLang="en-US" sz="1600" b="1">
                <a:latin typeface="黑体" panose="02010609060101010101" charset="-122"/>
                <a:ea typeface="黑体" panose="02010609060101010101" charset="-122"/>
                <a:sym typeface="+mn-ea"/>
              </a:rPr>
              <a:t>皮肤伤口护理最佳证据提取</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345440" y="1360170"/>
            <a:ext cx="8613775" cy="1568450"/>
          </a:xfrm>
          <a:prstGeom prst="rect">
            <a:avLst/>
          </a:prstGeom>
          <a:noFill/>
          <a:ln>
            <a:solidFill>
              <a:srgbClr val="304371"/>
            </a:solidFill>
            <a:prstDash val="dash"/>
          </a:ln>
        </p:spPr>
        <p:txBody>
          <a:bodyPr wrap="square" rtlCol="0">
            <a:spAutoFit/>
          </a:bodyPr>
          <a:p>
            <a:pPr indent="0" fontAlgn="auto">
              <a:lnSpc>
                <a:spcPct val="150000"/>
              </a:lnSpc>
            </a:pPr>
            <a:r>
              <a:rPr lang="zh-CN" altLang="en-US" sz="1600">
                <a:solidFill>
                  <a:schemeClr val="accent2"/>
                </a:solidFill>
                <a:latin typeface="黑体" panose="02010609060101010101" charset="-122"/>
                <a:ea typeface="黑体" panose="02010609060101010101" charset="-122"/>
                <a:cs typeface="黑体" panose="02010609060101010101" charset="-122"/>
              </a:rPr>
              <a:t>文献纳入标准</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1600">
                <a:latin typeface="黑体" panose="02010609060101010101" charset="-122"/>
                <a:ea typeface="黑体" panose="02010609060101010101" charset="-122"/>
                <a:cs typeface="黑体" panose="02010609060101010101" charset="-122"/>
              </a:rPr>
              <a:t>①研究对象为EB患儿；②研究内容为伤口评估、护理、管理、预防、居家护理相关文献；</a:t>
            </a:r>
            <a:endParaRPr lang="zh-CN" altLang="en-US" sz="1600">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1600">
                <a:latin typeface="黑体" panose="02010609060101010101" charset="-122"/>
                <a:ea typeface="黑体" panose="02010609060101010101" charset="-122"/>
                <a:cs typeface="黑体" panose="02010609060101010101" charset="-122"/>
              </a:rPr>
              <a:t>③研究类型为临床决策、指南、证据总结、最佳循证实践、系统评价、Meta 分析；④用中文或英文发表；⑤最新版本。 </a:t>
            </a:r>
            <a:endParaRPr lang="zh-CN" altLang="en-US" sz="160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301625" y="3110230"/>
            <a:ext cx="8657590" cy="1198880"/>
          </a:xfrm>
          <a:prstGeom prst="rect">
            <a:avLst/>
          </a:prstGeom>
          <a:noFill/>
          <a:ln>
            <a:solidFill>
              <a:srgbClr val="304371"/>
            </a:solidFill>
            <a:prstDash val="dash"/>
          </a:ln>
        </p:spPr>
        <p:txBody>
          <a:bodyPr wrap="square" rtlCol="0">
            <a:spAutoFit/>
          </a:bodyPr>
          <a:p>
            <a:pPr indent="0" algn="l" fontAlgn="auto">
              <a:lnSpc>
                <a:spcPct val="15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文献排除标准</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indent="0" algn="l" fontAlgn="auto">
              <a:lnSpc>
                <a:spcPct val="150000"/>
              </a:lnSpc>
              <a:buClrTx/>
              <a:buSzTx/>
              <a:buFontTx/>
            </a:pPr>
            <a:r>
              <a:rPr lang="zh-CN" altLang="en-US" sz="1600">
                <a:latin typeface="黑体" panose="02010609060101010101" charset="-122"/>
                <a:ea typeface="黑体" panose="02010609060101010101" charset="-122"/>
                <a:cs typeface="黑体" panose="02010609060101010101" charset="-122"/>
              </a:rPr>
              <a:t>①重复收录的文献；②信息不全的文献；③综述；④通过各种方式未能获取全文的文献。⑤文献内容为讨论稿。</a:t>
            </a:r>
            <a:endParaRPr lang="zh-CN" altLang="en-US" sz="1600">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4556760" y="841375"/>
            <a:ext cx="3156585"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rPr>
              <a:t>——纳排</a:t>
            </a:r>
            <a:r>
              <a:rPr lang="zh-CN" altLang="en-US" sz="1600" b="1">
                <a:solidFill>
                  <a:srgbClr val="C00000"/>
                </a:solidFill>
                <a:latin typeface="黑体" panose="02010609060101010101" charset="-122"/>
                <a:ea typeface="黑体" panose="02010609060101010101" charset="-122"/>
              </a:rPr>
              <a:t>标准</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270"/>
    </mc:Choice>
    <mc:Fallback>
      <p:transition advTm="227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33324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第一部分：EB患儿</a:t>
            </a:r>
            <a:r>
              <a:rPr lang="zh-CN" altLang="en-US" sz="1600" b="1">
                <a:latin typeface="黑体" panose="02010609060101010101" charset="-122"/>
                <a:ea typeface="黑体" panose="02010609060101010101" charset="-122"/>
              </a:rPr>
              <a:t>皮肤伤口护理最佳证据提取</a:t>
            </a:r>
            <a:endParaRPr lang="zh-CN" altLang="en-US" sz="1600" b="1">
              <a:latin typeface="黑体" panose="02010609060101010101" charset="-122"/>
              <a:ea typeface="黑体" panose="02010609060101010101" charset="-122"/>
            </a:endParaRPr>
          </a:p>
        </p:txBody>
      </p:sp>
      <p:sp>
        <p:nvSpPr>
          <p:cNvPr id="100" name="文本框 99"/>
          <p:cNvSpPr txBox="1"/>
          <p:nvPr/>
        </p:nvSpPr>
        <p:spPr>
          <a:xfrm>
            <a:off x="4615815" y="841375"/>
            <a:ext cx="3973195" cy="337185"/>
          </a:xfrm>
          <a:prstGeom prst="rect">
            <a:avLst/>
          </a:prstGeom>
          <a:noFill/>
          <a:ln w="9525">
            <a:noFill/>
          </a:ln>
        </p:spPr>
        <p:txBody>
          <a:bodyPr wrap="square">
            <a:spAutoFit/>
          </a:bodyPr>
          <a:p>
            <a:pPr>
              <a:buClrTx/>
              <a:buSzTx/>
              <a:buFontTx/>
            </a:pPr>
            <a:r>
              <a:rPr lang="zh-CN" altLang="en-US" sz="1600" b="1">
                <a:solidFill>
                  <a:srgbClr val="C00000"/>
                </a:solidFill>
                <a:latin typeface="黑体" panose="02010609060101010101" charset="-122"/>
                <a:ea typeface="黑体" panose="02010609060101010101" charset="-122"/>
              </a:rPr>
              <a:t>——文献质量评价、证据提取与</a:t>
            </a:r>
            <a:r>
              <a:rPr lang="zh-CN" altLang="en-US" sz="1600" b="1">
                <a:solidFill>
                  <a:srgbClr val="C00000"/>
                </a:solidFill>
                <a:latin typeface="黑体" panose="02010609060101010101" charset="-122"/>
                <a:ea typeface="黑体" panose="02010609060101010101" charset="-122"/>
              </a:rPr>
              <a:t>整合</a:t>
            </a:r>
            <a:endParaRPr lang="zh-CN" altLang="en-US" sz="1600" b="1">
              <a:solidFill>
                <a:srgbClr val="C00000"/>
              </a:solidFill>
              <a:latin typeface="黑体" panose="02010609060101010101" charset="-122"/>
              <a:ea typeface="黑体" panose="02010609060101010101" charset="-122"/>
            </a:endParaRPr>
          </a:p>
        </p:txBody>
      </p:sp>
      <p:sp>
        <p:nvSpPr>
          <p:cNvPr id="16" name="文本框 15"/>
          <p:cNvSpPr txBox="1"/>
          <p:nvPr/>
        </p:nvSpPr>
        <p:spPr>
          <a:xfrm>
            <a:off x="623570" y="1256665"/>
            <a:ext cx="7605395" cy="3366770"/>
          </a:xfrm>
          <a:prstGeom prst="rect">
            <a:avLst/>
          </a:prstGeom>
          <a:noFill/>
        </p:spPr>
        <p:txBody>
          <a:bodyPr wrap="square" rtlCol="0">
            <a:noAutofit/>
          </a:bodyPr>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①</a:t>
            </a:r>
            <a:r>
              <a:rPr sz="1400">
                <a:latin typeface="黑体" panose="02010609060101010101" charset="-122"/>
                <a:ea typeface="黑体" panose="02010609060101010101" charset="-122"/>
                <a:cs typeface="黑体" panose="02010609060101010101" charset="-122"/>
              </a:rPr>
              <a:t>采用</a:t>
            </a:r>
            <a:r>
              <a:rPr sz="1400">
                <a:latin typeface="黑体" panose="02010609060101010101" charset="-122"/>
                <a:ea typeface="黑体" panose="02010609060101010101" charset="-122"/>
                <a:cs typeface="黑体" panose="02010609060101010101" charset="-122"/>
                <a:sym typeface="+mn-ea"/>
              </a:rPr>
              <a:t>AGREE Ⅱ</a:t>
            </a:r>
            <a:r>
              <a:rPr lang="zh-CN" sz="1400">
                <a:latin typeface="黑体" panose="02010609060101010101" charset="-122"/>
                <a:ea typeface="黑体" panose="02010609060101010101" charset="-122"/>
                <a:cs typeface="黑体" panose="02010609060101010101" charset="-122"/>
                <a:sym typeface="+mn-ea"/>
              </a:rPr>
              <a:t>对</a:t>
            </a:r>
            <a:r>
              <a:rPr lang="zh-CN" sz="1400">
                <a:solidFill>
                  <a:srgbClr val="C00000"/>
                </a:solidFill>
                <a:latin typeface="黑体" panose="02010609060101010101" charset="-122"/>
                <a:ea typeface="黑体" panose="02010609060101010101" charset="-122"/>
                <a:cs typeface="黑体" panose="02010609060101010101" charset="-122"/>
                <a:sym typeface="+mn-ea"/>
              </a:rPr>
              <a:t>指南</a:t>
            </a:r>
            <a:r>
              <a:rPr lang="zh-CN" sz="1400">
                <a:latin typeface="黑体" panose="02010609060101010101" charset="-122"/>
                <a:ea typeface="黑体" panose="02010609060101010101" charset="-122"/>
                <a:cs typeface="黑体" panose="02010609060101010101" charset="-122"/>
                <a:sym typeface="+mn-ea"/>
              </a:rPr>
              <a:t>进行评价。</a:t>
            </a:r>
            <a:endParaRPr lang="zh-CN" sz="1400">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②</a:t>
            </a:r>
            <a:r>
              <a:rPr lang="zh-CN" sz="1400">
                <a:latin typeface="黑体" panose="02010609060101010101" charset="-122"/>
                <a:ea typeface="黑体" panose="02010609060101010101" charset="-122"/>
                <a:cs typeface="黑体" panose="02010609060101010101" charset="-122"/>
                <a:sym typeface="+mn-ea"/>
              </a:rPr>
              <a:t>采用JBI 循证卫生保健中心对应的标准对</a:t>
            </a:r>
            <a:r>
              <a:rPr lang="zh-CN" sz="1400">
                <a:solidFill>
                  <a:srgbClr val="C00000"/>
                </a:solidFill>
                <a:latin typeface="黑体" panose="02010609060101010101" charset="-122"/>
                <a:ea typeface="黑体" panose="02010609060101010101" charset="-122"/>
                <a:cs typeface="黑体" panose="02010609060101010101" charset="-122"/>
                <a:sym typeface="+mn-ea"/>
              </a:rPr>
              <a:t>专家共识、系统评价</a:t>
            </a:r>
            <a:r>
              <a:rPr lang="zh-CN" sz="1400">
                <a:latin typeface="黑体" panose="02010609060101010101" charset="-122"/>
                <a:ea typeface="黑体" panose="02010609060101010101" charset="-122"/>
                <a:cs typeface="黑体" panose="02010609060101010101" charset="-122"/>
                <a:sym typeface="+mn-ea"/>
              </a:rPr>
              <a:t>进行评价。</a:t>
            </a:r>
            <a:endParaRPr lang="zh-CN" sz="1400">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③</a:t>
            </a:r>
            <a:r>
              <a:rPr lang="zh-CN" sz="1400">
                <a:solidFill>
                  <a:srgbClr val="C00000"/>
                </a:solidFill>
                <a:latin typeface="黑体" panose="02010609060101010101" charset="-122"/>
                <a:ea typeface="黑体" panose="02010609060101010101" charset="-122"/>
                <a:cs typeface="黑体" panose="02010609060101010101" charset="-122"/>
                <a:sym typeface="+mn-ea"/>
              </a:rPr>
              <a:t>证据总结</a:t>
            </a:r>
            <a:r>
              <a:rPr lang="zh-CN" sz="1400">
                <a:latin typeface="黑体" panose="02010609060101010101" charset="-122"/>
                <a:ea typeface="黑体" panose="02010609060101010101" charset="-122"/>
                <a:cs typeface="黑体" panose="02010609060101010101" charset="-122"/>
                <a:sym typeface="+mn-ea"/>
              </a:rPr>
              <a:t>追溯证据来源的原始文献，根据文献类型选择相应的评价工具进行质量评价</a:t>
            </a:r>
            <a:endParaRPr lang="zh-CN" sz="1400" b="1">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solidFill>
                  <a:schemeClr val="accent2"/>
                </a:solidFill>
                <a:latin typeface="黑体" panose="02010609060101010101" charset="-122"/>
                <a:ea typeface="黑体" panose="02010609060101010101" charset="-122"/>
                <a:cs typeface="黑体" panose="02010609060101010101" charset="-122"/>
                <a:sym typeface="+mn-ea"/>
              </a:rPr>
              <a:t>本研究证据整合的原则:</a:t>
            </a:r>
            <a:endParaRPr lang="zh-CN" sz="1400">
              <a:solidFill>
                <a:schemeClr val="accent2"/>
              </a:solidFill>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①对推荐内容表述一致的，选用表述最简洁明了的。其中简洁明了是指推荐的内容完整、无偏差、字数少、逻辑清晰。</a:t>
            </a:r>
            <a:endParaRPr lang="zh-CN" sz="1400">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②针对同一主题内容互补的证据，按照逻辑关系进行合并。</a:t>
            </a:r>
            <a:endParaRPr lang="zh-CN" sz="1400">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③若不同来源的证据结论有冲突，保留原始表述暂不合并追溯证据的来源，找出矛盾的原因，经小组讨论后决定整合方式。</a:t>
            </a:r>
            <a:endParaRPr lang="zh-CN" sz="1400">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sz="1400">
                <a:latin typeface="黑体" panose="02010609060101010101" charset="-122"/>
                <a:ea typeface="黑体" panose="02010609060101010101" charset="-122"/>
                <a:cs typeface="黑体" panose="02010609060101010101" charset="-122"/>
                <a:sym typeface="+mn-ea"/>
              </a:rPr>
              <a:t>④针对内容独立的条目，则保留原始表述。</a:t>
            </a:r>
            <a:r>
              <a:rPr lang="zh-CN" sz="1600">
                <a:latin typeface="黑体" panose="02010609060101010101" charset="-122"/>
                <a:ea typeface="黑体" panose="02010609060101010101" charset="-122"/>
                <a:cs typeface="黑体" panose="02010609060101010101" charset="-122"/>
                <a:sym typeface="+mn-ea"/>
              </a:rPr>
              <a:t> </a:t>
            </a:r>
            <a:endParaRPr lang="zh-CN" sz="1600">
              <a:latin typeface="黑体" panose="02010609060101010101" charset="-122"/>
              <a:ea typeface="黑体" panose="02010609060101010101" charset="-122"/>
              <a:cs typeface="黑体" panose="02010609060101010101" charset="-122"/>
              <a:sym typeface="+mn-ea"/>
            </a:endParaRPr>
          </a:p>
          <a:p>
            <a:endParaRPr lang="zh-CN" sz="1600">
              <a:latin typeface="黑体" panose="02010609060101010101" charset="-122"/>
              <a:ea typeface="黑体" panose="02010609060101010101" charset="-122"/>
              <a:cs typeface="黑体" panose="02010609060101010101" charset="-122"/>
              <a:sym typeface="+mn-ea"/>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0067"/>
    </mc:Choice>
    <mc:Fallback>
      <p:transition advTm="200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3110092" y="2141378"/>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03</a:t>
            </a:r>
            <a:endParaRPr lang="zh-CN" altLang="en-US" sz="1600" b="1">
              <a:latin typeface="+mj-lt"/>
            </a:endParaRPr>
          </a:p>
        </p:txBody>
      </p:sp>
      <p:grpSp>
        <p:nvGrpSpPr>
          <p:cNvPr id="29" name="组合 28"/>
          <p:cNvGrpSpPr/>
          <p:nvPr/>
        </p:nvGrpSpPr>
        <p:grpSpPr>
          <a:xfrm>
            <a:off x="3030717" y="1101090"/>
            <a:ext cx="2102623" cy="666909"/>
            <a:chOff x="3654" y="575"/>
            <a:chExt cx="3311" cy="1050"/>
          </a:xfrm>
        </p:grpSpPr>
        <p:sp>
          <p:nvSpPr>
            <p:cNvPr id="11" name="椭圆 10"/>
            <p:cNvSpPr/>
            <p:nvPr/>
          </p:nvSpPr>
          <p:spPr>
            <a:xfrm>
              <a:off x="3654" y="575"/>
              <a:ext cx="1050" cy="1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01</a:t>
              </a:r>
              <a:endParaRPr lang="zh-CN" altLang="en-US" sz="1600" b="1">
                <a:latin typeface="+mj-lt"/>
              </a:endParaRPr>
            </a:p>
          </p:txBody>
        </p:sp>
        <p:sp>
          <p:nvSpPr>
            <p:cNvPr id="16" name="文本框 6"/>
            <p:cNvSpPr txBox="1">
              <a:spLocks noChangeArrowheads="1"/>
            </p:cNvSpPr>
            <p:nvPr/>
          </p:nvSpPr>
          <p:spPr bwMode="auto">
            <a:xfrm>
              <a:off x="5073" y="575"/>
              <a:ext cx="189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研究背景</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grpSp>
        <p:nvGrpSpPr>
          <p:cNvPr id="30" name="组合 29"/>
          <p:cNvGrpSpPr/>
          <p:nvPr/>
        </p:nvGrpSpPr>
        <p:grpSpPr>
          <a:xfrm>
            <a:off x="6268720" y="997585"/>
            <a:ext cx="2079625" cy="666750"/>
            <a:chOff x="4606" y="1782"/>
            <a:chExt cx="3275" cy="1050"/>
          </a:xfrm>
        </p:grpSpPr>
        <p:sp>
          <p:nvSpPr>
            <p:cNvPr id="12" name="椭圆 11"/>
            <p:cNvSpPr/>
            <p:nvPr/>
          </p:nvSpPr>
          <p:spPr>
            <a:xfrm>
              <a:off x="4606" y="1782"/>
              <a:ext cx="1050" cy="1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02</a:t>
              </a:r>
              <a:endParaRPr lang="zh-CN" altLang="en-US" sz="1600" b="1">
                <a:latin typeface="+mj-lt"/>
              </a:endParaRPr>
            </a:p>
          </p:txBody>
        </p:sp>
        <p:sp>
          <p:nvSpPr>
            <p:cNvPr id="19" name="文本框 6"/>
            <p:cNvSpPr txBox="1">
              <a:spLocks noChangeArrowheads="1"/>
            </p:cNvSpPr>
            <p:nvPr/>
          </p:nvSpPr>
          <p:spPr bwMode="auto">
            <a:xfrm>
              <a:off x="5989" y="1993"/>
              <a:ext cx="189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研究目的</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sp>
        <p:nvSpPr>
          <p:cNvPr id="22" name="文本框 6"/>
          <p:cNvSpPr txBox="1">
            <a:spLocks noChangeArrowheads="1"/>
          </p:cNvSpPr>
          <p:nvPr/>
        </p:nvSpPr>
        <p:spPr bwMode="auto">
          <a:xfrm>
            <a:off x="3971290" y="2275205"/>
            <a:ext cx="12014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研究</a:t>
            </a:r>
            <a:r>
              <a:rPr lang="zh-CN" altLang="en-US" sz="2000" b="1">
                <a:solidFill>
                  <a:schemeClr val="accent1"/>
                </a:solidFill>
                <a:latin typeface="黑体" panose="02010609060101010101" charset="-122"/>
                <a:ea typeface="黑体" panose="02010609060101010101" charset="-122"/>
                <a:sym typeface="汉仪旗黑-50S" panose="00020600040101010101" charset="-122"/>
              </a:rPr>
              <a:t>方法</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nvGrpSpPr>
          <p:cNvPr id="34" name="组合 33"/>
          <p:cNvGrpSpPr/>
          <p:nvPr/>
        </p:nvGrpSpPr>
        <p:grpSpPr>
          <a:xfrm>
            <a:off x="6214110" y="2141220"/>
            <a:ext cx="2079625" cy="666750"/>
            <a:chOff x="9770" y="3372"/>
            <a:chExt cx="3275" cy="1050"/>
          </a:xfrm>
        </p:grpSpPr>
        <p:sp>
          <p:nvSpPr>
            <p:cNvPr id="14" name="椭圆 13"/>
            <p:cNvSpPr/>
            <p:nvPr/>
          </p:nvSpPr>
          <p:spPr>
            <a:xfrm>
              <a:off x="9770" y="3372"/>
              <a:ext cx="1050" cy="1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04</a:t>
              </a:r>
              <a:endParaRPr lang="zh-CN" altLang="en-US" sz="1600" b="1">
                <a:latin typeface="+mj-lt"/>
              </a:endParaRPr>
            </a:p>
          </p:txBody>
        </p:sp>
        <p:sp>
          <p:nvSpPr>
            <p:cNvPr id="25" name="文本框 6"/>
            <p:cNvSpPr txBox="1">
              <a:spLocks noChangeArrowheads="1"/>
            </p:cNvSpPr>
            <p:nvPr/>
          </p:nvSpPr>
          <p:spPr bwMode="auto">
            <a:xfrm>
              <a:off x="11153" y="3583"/>
              <a:ext cx="1892"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初步结果</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grpSp>
        <p:nvGrpSpPr>
          <p:cNvPr id="31" name="组合 30"/>
          <p:cNvGrpSpPr/>
          <p:nvPr/>
        </p:nvGrpSpPr>
        <p:grpSpPr>
          <a:xfrm>
            <a:off x="167640" y="1101090"/>
            <a:ext cx="2628900" cy="2628900"/>
            <a:chOff x="751" y="1980"/>
            <a:chExt cx="4140" cy="4140"/>
          </a:xfrm>
        </p:grpSpPr>
        <p:sp>
          <p:nvSpPr>
            <p:cNvPr id="9" name="椭圆 8"/>
            <p:cNvSpPr/>
            <p:nvPr/>
          </p:nvSpPr>
          <p:spPr>
            <a:xfrm>
              <a:off x="751" y="1980"/>
              <a:ext cx="4140" cy="414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036" y="2265"/>
              <a:ext cx="3570" cy="35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7" name="矩形 26"/>
            <p:cNvSpPr/>
            <p:nvPr/>
          </p:nvSpPr>
          <p:spPr bwMode="auto">
            <a:xfrm>
              <a:off x="1595" y="3323"/>
              <a:ext cx="2452" cy="1452"/>
            </a:xfrm>
            <a:prstGeom prst="rect">
              <a:avLst/>
            </a:prstGeom>
          </p:spPr>
          <p:txBody>
            <a:bodyPr wrap="none">
              <a:spAutoFit/>
            </a:bodyPr>
            <a:lstStyle/>
            <a:p>
              <a:pPr algn="ctr"/>
              <a:r>
                <a:rPr lang="zh-CN" altLang="en-US" sz="5400" b="1" kern="100">
                  <a:solidFill>
                    <a:schemeClr val="bg1"/>
                  </a:solidFill>
                  <a:latin typeface="黑体" panose="02010609060101010101" charset="-122"/>
                  <a:ea typeface="黑体" panose="02010609060101010101" charset="-122"/>
                  <a:cs typeface="汉仪旗黑-50S" panose="00020600040101010101" charset="-122"/>
                  <a:sym typeface="汉仪旗黑-50S" panose="00020600040101010101" charset="-122"/>
                </a:rPr>
                <a:t>目录</a:t>
              </a:r>
              <a:endParaRPr lang="zh-CN" altLang="en-US" sz="5400" b="1" kern="100">
                <a:solidFill>
                  <a:schemeClr val="bg1"/>
                </a:solidFill>
                <a:latin typeface="黑体" panose="02010609060101010101" charset="-122"/>
                <a:ea typeface="黑体" panose="02010609060101010101" charset="-122"/>
                <a:cs typeface="汉仪旗黑-50S" panose="00020600040101010101" charset="-122"/>
                <a:sym typeface="汉仪旗黑-50S" panose="00020600040101010101" charset="-122"/>
              </a:endParaRPr>
            </a:p>
          </p:txBody>
        </p:sp>
      </p:grpSp>
      <p:sp>
        <p:nvSpPr>
          <p:cNvPr id="8" name="椭圆 7"/>
          <p:cNvSpPr/>
          <p:nvPr/>
        </p:nvSpPr>
        <p:spPr>
          <a:xfrm>
            <a:off x="3110092" y="3181191"/>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b="1">
                <a:latin typeface="+mj-lt"/>
              </a:rPr>
              <a:t>05</a:t>
            </a:r>
            <a:endParaRPr lang="zh-CN" altLang="en-US" sz="1600" b="1">
              <a:latin typeface="+mj-lt"/>
            </a:endParaRPr>
          </a:p>
        </p:txBody>
      </p:sp>
      <p:sp>
        <p:nvSpPr>
          <p:cNvPr id="32" name="文本框 6"/>
          <p:cNvSpPr txBox="1">
            <a:spLocks noChangeArrowheads="1"/>
          </p:cNvSpPr>
          <p:nvPr/>
        </p:nvSpPr>
        <p:spPr bwMode="auto">
          <a:xfrm>
            <a:off x="3961130" y="3315335"/>
            <a:ext cx="14560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遇到的</a:t>
            </a:r>
            <a:r>
              <a:rPr lang="zh-CN" altLang="en-US" sz="2000" b="1">
                <a:solidFill>
                  <a:schemeClr val="accent1"/>
                </a:solidFill>
                <a:latin typeface="黑体" panose="02010609060101010101" charset="-122"/>
                <a:ea typeface="黑体" panose="02010609060101010101" charset="-122"/>
                <a:sym typeface="汉仪旗黑-50S" panose="00020600040101010101" charset="-122"/>
              </a:rPr>
              <a:t>问题</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nvGrpSpPr>
          <p:cNvPr id="35" name="组合 34"/>
          <p:cNvGrpSpPr/>
          <p:nvPr/>
        </p:nvGrpSpPr>
        <p:grpSpPr>
          <a:xfrm>
            <a:off x="6197600" y="3181350"/>
            <a:ext cx="2843530" cy="666750"/>
            <a:chOff x="9770" y="3372"/>
            <a:chExt cx="4478" cy="1050"/>
          </a:xfrm>
        </p:grpSpPr>
        <p:sp>
          <p:nvSpPr>
            <p:cNvPr id="36" name="椭圆 35"/>
            <p:cNvSpPr/>
            <p:nvPr/>
          </p:nvSpPr>
          <p:spPr>
            <a:xfrm>
              <a:off x="9770" y="3372"/>
              <a:ext cx="1050" cy="1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06</a:t>
              </a:r>
              <a:endParaRPr lang="zh-CN" altLang="en-US" sz="1600" b="1">
                <a:latin typeface="+mj-lt"/>
              </a:endParaRPr>
            </a:p>
          </p:txBody>
        </p:sp>
        <p:sp>
          <p:nvSpPr>
            <p:cNvPr id="37" name="文本框 6"/>
            <p:cNvSpPr txBox="1">
              <a:spLocks noChangeArrowheads="1"/>
            </p:cNvSpPr>
            <p:nvPr/>
          </p:nvSpPr>
          <p:spPr bwMode="auto">
            <a:xfrm>
              <a:off x="11153" y="3583"/>
              <a:ext cx="3095"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b="1">
                  <a:solidFill>
                    <a:schemeClr val="accent1"/>
                  </a:solidFill>
                  <a:latin typeface="黑体" panose="02010609060101010101" charset="-122"/>
                  <a:ea typeface="黑体" panose="02010609060101010101" charset="-122"/>
                  <a:sym typeface="汉仪旗黑-50S" panose="00020600040101010101" charset="-122"/>
                </a:rPr>
                <a:t>下一步研究计划</a:t>
              </a:r>
              <a:endParaRPr lang="zh-CN" altLang="en-US" sz="2000" b="1">
                <a:solidFill>
                  <a:schemeClr val="accent1"/>
                </a:solidFill>
                <a:latin typeface="黑体" panose="02010609060101010101" charset="-122"/>
                <a:ea typeface="黑体" panose="02010609060101010101" charset="-122"/>
                <a:sym typeface="汉仪旗黑-50S" panose="00020600040101010101" charset="-122"/>
              </a:endParaRPr>
            </a:p>
          </p:txBody>
        </p:sp>
      </p:gr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849"/>
    </mc:Choice>
    <mc:Fallback>
      <p:transition advTm="184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80822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a:t>
            </a:r>
            <a:r>
              <a:rPr lang="zh-CN" altLang="en-US" sz="1600" b="1">
                <a:latin typeface="黑体" panose="02010609060101010101" charset="-122"/>
                <a:ea typeface="黑体" panose="02010609060101010101" charset="-122"/>
              </a:rPr>
              <a:t>一部分：EB患儿</a:t>
            </a:r>
            <a:r>
              <a:rPr lang="zh-CN" altLang="en-US" sz="1600" b="1">
                <a:latin typeface="黑体" panose="02010609060101010101" charset="-122"/>
                <a:ea typeface="黑体" panose="02010609060101010101" charset="-122"/>
              </a:rPr>
              <a:t>皮肤伤口护理方案的初步构建</a:t>
            </a:r>
            <a:endParaRPr lang="zh-CN" altLang="en-US" sz="1600" b="1">
              <a:latin typeface="黑体" panose="02010609060101010101" charset="-122"/>
              <a:ea typeface="黑体" panose="02010609060101010101" charset="-122"/>
            </a:endParaRPr>
          </a:p>
        </p:txBody>
      </p:sp>
      <p:sp>
        <p:nvSpPr>
          <p:cNvPr id="100" name="文本框 99"/>
          <p:cNvSpPr txBox="1"/>
          <p:nvPr/>
        </p:nvSpPr>
        <p:spPr>
          <a:xfrm>
            <a:off x="4955540" y="841375"/>
            <a:ext cx="3973195" cy="337185"/>
          </a:xfrm>
          <a:prstGeom prst="rect">
            <a:avLst/>
          </a:prstGeom>
          <a:noFill/>
          <a:ln w="9525">
            <a:noFill/>
          </a:ln>
        </p:spPr>
        <p:txBody>
          <a:bodyPr wrap="square">
            <a:spAutoFit/>
          </a:bodyPr>
          <a:p>
            <a:pPr>
              <a:buClrTx/>
              <a:buSzTx/>
              <a:buFontTx/>
            </a:pPr>
            <a:r>
              <a:rPr lang="zh-CN" altLang="en-US" sz="1600" b="1">
                <a:solidFill>
                  <a:srgbClr val="C00000"/>
                </a:solidFill>
                <a:latin typeface="黑体" panose="02010609060101010101" charset="-122"/>
                <a:ea typeface="黑体" panose="02010609060101010101" charset="-122"/>
              </a:rPr>
              <a:t>——证据</a:t>
            </a:r>
            <a:r>
              <a:rPr lang="zh-CN" altLang="en-US" sz="1600" b="1">
                <a:solidFill>
                  <a:srgbClr val="C00000"/>
                </a:solidFill>
                <a:latin typeface="黑体" panose="02010609060101010101" charset="-122"/>
                <a:ea typeface="黑体" panose="02010609060101010101" charset="-122"/>
              </a:rPr>
              <a:t>筛选</a:t>
            </a:r>
            <a:endParaRPr lang="zh-CN" altLang="en-US" sz="1600" b="1">
              <a:solidFill>
                <a:srgbClr val="C00000"/>
              </a:solidFill>
              <a:latin typeface="黑体" panose="02010609060101010101" charset="-122"/>
              <a:ea typeface="黑体" panose="02010609060101010101" charset="-122"/>
            </a:endParaRPr>
          </a:p>
        </p:txBody>
      </p:sp>
      <p:sp>
        <p:nvSpPr>
          <p:cNvPr id="16" name="文本框 15"/>
          <p:cNvSpPr txBox="1"/>
          <p:nvPr/>
        </p:nvSpPr>
        <p:spPr>
          <a:xfrm>
            <a:off x="599440" y="1825625"/>
            <a:ext cx="7605395" cy="1149350"/>
          </a:xfrm>
          <a:prstGeom prst="rect">
            <a:avLst/>
          </a:prstGeom>
          <a:noFill/>
        </p:spPr>
        <p:txBody>
          <a:bodyPr wrap="square" rtlCol="0">
            <a:noAutofit/>
          </a:bodyPr>
          <a:p>
            <a:pPr indent="0" fontAlgn="auto">
              <a:lnSpc>
                <a:spcPct val="150000"/>
              </a:lnSpc>
            </a:pPr>
            <a:r>
              <a:rPr sz="1600">
                <a:latin typeface="黑体" panose="02010609060101010101" charset="-122"/>
                <a:ea typeface="黑体" panose="02010609060101010101" charset="-122"/>
                <a:cs typeface="黑体" panose="02010609060101010101" charset="-122"/>
              </a:rPr>
              <a:t>在前期制定的EB患儿伤口护理的最佳证据总结的基础上，以</a:t>
            </a:r>
            <a:r>
              <a:rPr sz="1600">
                <a:solidFill>
                  <a:srgbClr val="C00000"/>
                </a:solidFill>
                <a:latin typeface="黑体" panose="02010609060101010101" charset="-122"/>
                <a:ea typeface="黑体" panose="02010609060101010101" charset="-122"/>
                <a:cs typeface="黑体" panose="02010609060101010101" charset="-122"/>
              </a:rPr>
              <a:t>证据FAME</a:t>
            </a:r>
            <a:r>
              <a:rPr sz="1600">
                <a:latin typeface="黑体" panose="02010609060101010101" charset="-122"/>
                <a:ea typeface="黑体" panose="02010609060101010101" charset="-122"/>
                <a:cs typeface="黑体" panose="02010609060101010101" charset="-122"/>
              </a:rPr>
              <a:t>(可行性、适宜性、临床意义、有效性)属性为原则，建立循证小组，筛选出适合照顾者对居家患儿实施的证据，并结合质性访谈的结果，形成方案初稿。</a:t>
            </a:r>
            <a:endParaRPr sz="1600">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13770"/>
    </mc:Choice>
    <mc:Fallback>
      <p:transition advTm="1377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55358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第二部分：EB患儿居家皮肤伤口护理</a:t>
            </a:r>
            <a:r>
              <a:rPr lang="zh-CN" altLang="en-US" sz="1600" b="1">
                <a:latin typeface="黑体" panose="02010609060101010101" charset="-122"/>
                <a:ea typeface="黑体" panose="02010609060101010101" charset="-122"/>
                <a:sym typeface="+mn-ea"/>
              </a:rPr>
              <a:t>需求调查</a:t>
            </a:r>
            <a:endParaRPr lang="zh-CN" altLang="en-US" sz="1600" b="1">
              <a:latin typeface="黑体" panose="02010609060101010101" charset="-122"/>
              <a:ea typeface="黑体" panose="02010609060101010101" charset="-122"/>
            </a:endParaRPr>
          </a:p>
        </p:txBody>
      </p:sp>
      <p:sp>
        <p:nvSpPr>
          <p:cNvPr id="7" name="文本框 6"/>
          <p:cNvSpPr txBox="1"/>
          <p:nvPr/>
        </p:nvSpPr>
        <p:spPr>
          <a:xfrm>
            <a:off x="410845" y="1890395"/>
            <a:ext cx="8322945" cy="2611120"/>
          </a:xfrm>
          <a:prstGeom prst="rect">
            <a:avLst/>
          </a:prstGeom>
          <a:ln w="6350" cap="flat" cmpd="sng" algn="ctr">
            <a:solidFill>
              <a:schemeClr val="accent1"/>
            </a:solidFill>
            <a:prstDash val="dash"/>
            <a:miter lim="800000"/>
          </a:ln>
          <a:extLst>
            <a:ext uri="{909E8E84-426E-40DD-AFC4-6F175D3DCCD1}">
              <a14:hiddenFill xmlns:a14="http://schemas.microsoft.com/office/drawing/2010/main">
                <a:solidFill>
                  <a:srgbClr val="CFD5EA"/>
                </a:solidFill>
              </a14:hiddenFill>
            </a:ext>
          </a:extLst>
        </p:spPr>
        <p:style>
          <a:lnRef idx="0">
            <a:schemeClr val="accent1"/>
          </a:lnRef>
          <a:fillRef idx="0">
            <a:srgbClr val="FFFFFF"/>
          </a:fillRef>
          <a:effectRef idx="0">
            <a:srgbClr val="FFFFFF"/>
          </a:effectRef>
          <a:fontRef idx="minor">
            <a:schemeClr val="tx1"/>
          </a:fontRef>
        </p:style>
        <p:txBody>
          <a:bodyPr wrap="square" rtlCol="0">
            <a:noAutofit/>
          </a:bodyPr>
          <a:p>
            <a:pPr indent="0">
              <a:lnSpc>
                <a:spcPct val="150000"/>
              </a:lnSpc>
              <a:buFont typeface="Arial" panose="020B0604020202090204" pitchFamily="34" charset="0"/>
              <a:buNone/>
            </a:pPr>
            <a:r>
              <a:rPr lang="zh-CN" altLang="en-US" sz="1400" dirty="0">
                <a:latin typeface="黑体" panose="02010609060101010101" charset="-122"/>
                <a:ea typeface="黑体" panose="02010609060101010101" charset="-122"/>
                <a:cs typeface="黑体" panose="02010609060101010101" charset="-122"/>
                <a:sym typeface="+mn-ea"/>
              </a:rPr>
              <a:t>采用</a:t>
            </a:r>
            <a:r>
              <a:rPr lang="zh-CN" altLang="en-US" sz="1400" dirty="0">
                <a:solidFill>
                  <a:srgbClr val="C00000"/>
                </a:solidFill>
                <a:latin typeface="黑体" panose="02010609060101010101" charset="-122"/>
                <a:ea typeface="黑体" panose="02010609060101010101" charset="-122"/>
                <a:cs typeface="黑体" panose="02010609060101010101" charset="-122"/>
                <a:sym typeface="+mn-ea"/>
              </a:rPr>
              <a:t>目的抽样法</a:t>
            </a:r>
            <a:r>
              <a:rPr lang="zh-CN" altLang="en-US" sz="1400" dirty="0">
                <a:latin typeface="黑体" panose="02010609060101010101" charset="-122"/>
                <a:ea typeface="黑体" panose="02010609060101010101" charset="-122"/>
                <a:cs typeface="黑体" panose="02010609060101010101" charset="-122"/>
                <a:sym typeface="+mn-ea"/>
              </a:rPr>
              <a:t>，选取符合入选标准且较为可能提供丰富研究信息的研究对象，采用最大差异策略抽样（性别、年龄、文化程度、与患儿关系、照顾时长等），以尽可能丰富所获得的资料。</a:t>
            </a:r>
            <a:endParaRPr lang="zh-CN" altLang="en-US" sz="1400" dirty="0">
              <a:latin typeface="黑体" panose="02010609060101010101" charset="-122"/>
              <a:ea typeface="黑体" panose="02010609060101010101" charset="-122"/>
              <a:cs typeface="黑体" panose="02010609060101010101" charset="-122"/>
              <a:sym typeface="+mn-ea"/>
            </a:endParaRPr>
          </a:p>
          <a:p>
            <a:pPr marL="285750" indent="-285750">
              <a:lnSpc>
                <a:spcPct val="150000"/>
              </a:lnSpc>
              <a:buFont typeface="Arial" panose="020B0604020202090204" pitchFamily="34" charset="0"/>
              <a:buChar char="•"/>
            </a:pPr>
            <a:endParaRPr lang="zh-CN" altLang="en-US" sz="1400" dirty="0">
              <a:latin typeface="黑体" panose="02010609060101010101" charset="-122"/>
              <a:ea typeface="黑体" panose="02010609060101010101" charset="-122"/>
              <a:cs typeface="黑体" panose="02010609060101010101" charset="-122"/>
              <a:sym typeface="+mn-ea"/>
            </a:endParaRPr>
          </a:p>
          <a:p>
            <a:pPr indent="0">
              <a:lnSpc>
                <a:spcPct val="150000"/>
              </a:lnSpc>
              <a:buFont typeface="Arial" panose="020B0604020202090204" pitchFamily="34" charset="0"/>
              <a:buNone/>
            </a:pPr>
            <a:r>
              <a:rPr lang="zh-CN" altLang="en-US" sz="1400" dirty="0">
                <a:solidFill>
                  <a:srgbClr val="C00000"/>
                </a:solidFill>
                <a:latin typeface="黑体" panose="02010609060101010101" charset="-122"/>
                <a:ea typeface="黑体" panose="02010609060101010101" charset="-122"/>
                <a:cs typeface="黑体" panose="02010609060101010101" charset="-122"/>
                <a:sym typeface="+mn-ea"/>
              </a:rPr>
              <a:t>纳入标准</a:t>
            </a:r>
            <a:r>
              <a:rPr lang="zh-CN" altLang="en-US" sz="1400" dirty="0">
                <a:latin typeface="黑体" panose="02010609060101010101" charset="-122"/>
                <a:ea typeface="黑体" panose="02010609060101010101" charset="-122"/>
                <a:cs typeface="黑体" panose="02010609060101010101" charset="-122"/>
                <a:sym typeface="+mn-ea"/>
              </a:rPr>
              <a:t>：</a:t>
            </a:r>
            <a:r>
              <a:rPr lang="en-US" altLang="en-US" sz="1400" dirty="0">
                <a:latin typeface="黑体" panose="02010609060101010101" charset="-122"/>
                <a:ea typeface="黑体" panose="02010609060101010101" charset="-122"/>
                <a:cs typeface="黑体" panose="02010609060101010101" charset="-122"/>
                <a:sym typeface="+mn-ea"/>
              </a:rPr>
              <a:t>①</a:t>
            </a:r>
            <a:r>
              <a:rPr lang="zh-CN" altLang="en-US" sz="1400" dirty="0">
                <a:latin typeface="黑体" panose="02010609060101010101" charset="-122"/>
                <a:ea typeface="黑体" panose="02010609060101010101" charset="-122"/>
                <a:cs typeface="黑体" panose="02010609060101010101" charset="-122"/>
                <a:sym typeface="+mn-ea"/>
              </a:rPr>
              <a:t>承担患儿主要照顾工作，每日照顾时间</a:t>
            </a:r>
            <a:r>
              <a:rPr lang="en-US" altLang="zh-CN" sz="1400" dirty="0">
                <a:latin typeface="黑体" panose="02010609060101010101" charset="-122"/>
                <a:ea typeface="黑体" panose="02010609060101010101" charset="-122"/>
                <a:cs typeface="黑体" panose="02010609060101010101" charset="-122"/>
                <a:sym typeface="+mn-ea"/>
              </a:rPr>
              <a:t>≥4h</a:t>
            </a:r>
            <a:r>
              <a:rPr lang="zh-CN" altLang="en-US" sz="1400" dirty="0">
                <a:latin typeface="黑体" panose="02010609060101010101" charset="-122"/>
                <a:ea typeface="黑体" panose="02010609060101010101" charset="-122"/>
                <a:cs typeface="黑体" panose="02010609060101010101" charset="-122"/>
                <a:sym typeface="+mn-ea"/>
              </a:rPr>
              <a:t>；</a:t>
            </a:r>
            <a:r>
              <a:rPr lang="en-US" altLang="en-US" sz="1400" dirty="0">
                <a:latin typeface="黑体" panose="02010609060101010101" charset="-122"/>
                <a:ea typeface="黑体" panose="02010609060101010101" charset="-122"/>
                <a:cs typeface="黑体" panose="02010609060101010101" charset="-122"/>
                <a:sym typeface="+mn-ea"/>
              </a:rPr>
              <a:t>②</a:t>
            </a:r>
            <a:r>
              <a:rPr lang="zh-CN" altLang="en-US" sz="1400" dirty="0">
                <a:latin typeface="黑体" panose="02010609060101010101" charset="-122"/>
                <a:ea typeface="黑体" panose="02010609060101010101" charset="-122"/>
                <a:cs typeface="黑体" panose="02010609060101010101" charset="-122"/>
                <a:sym typeface="+mn-ea"/>
              </a:rPr>
              <a:t>承担患儿皮肤伤口护理工作；</a:t>
            </a:r>
            <a:r>
              <a:rPr lang="en-US" altLang="en-US" sz="1400" dirty="0">
                <a:latin typeface="黑体" panose="02010609060101010101" charset="-122"/>
                <a:ea typeface="黑体" panose="02010609060101010101" charset="-122"/>
                <a:cs typeface="黑体" panose="02010609060101010101" charset="-122"/>
                <a:sym typeface="+mn-ea"/>
              </a:rPr>
              <a:t>③</a:t>
            </a:r>
            <a:r>
              <a:rPr lang="zh-CN" altLang="en-US" sz="1400" dirty="0">
                <a:latin typeface="黑体" panose="02010609060101010101" charset="-122"/>
                <a:ea typeface="黑体" panose="02010609060101010101" charset="-122"/>
                <a:cs typeface="黑体" panose="02010609060101010101" charset="-122"/>
                <a:sym typeface="+mn-ea"/>
              </a:rPr>
              <a:t>具有良好的沟通交流能力；</a:t>
            </a:r>
            <a:r>
              <a:rPr lang="en-US" altLang="en-US" sz="1400" dirty="0">
                <a:latin typeface="黑体" panose="02010609060101010101" charset="-122"/>
                <a:ea typeface="黑体" panose="02010609060101010101" charset="-122"/>
                <a:cs typeface="黑体" panose="02010609060101010101" charset="-122"/>
                <a:sym typeface="+mn-ea"/>
              </a:rPr>
              <a:t>④</a:t>
            </a:r>
            <a:r>
              <a:rPr lang="zh-CN" altLang="en-US" sz="1400" dirty="0">
                <a:latin typeface="黑体" panose="02010609060101010101" charset="-122"/>
                <a:ea typeface="黑体" panose="02010609060101010101" charset="-122"/>
                <a:cs typeface="黑体" panose="02010609060101010101" charset="-122"/>
                <a:sym typeface="+mn-ea"/>
              </a:rPr>
              <a:t>对本研究知情，自愿参与本研究，并签署了知情同意书。</a:t>
            </a:r>
            <a:r>
              <a:rPr lang="en-US" altLang="zh-CN" sz="1400" dirty="0">
                <a:latin typeface="黑体" panose="02010609060101010101" charset="-122"/>
                <a:ea typeface="黑体" panose="02010609060101010101" charset="-122"/>
                <a:cs typeface="黑体" panose="02010609060101010101" charset="-122"/>
                <a:sym typeface="+mn-ea"/>
              </a:rPr>
              <a:t> </a:t>
            </a:r>
            <a:endParaRPr lang="en-US" altLang="zh-CN" sz="1400" dirty="0">
              <a:latin typeface="黑体" panose="02010609060101010101" charset="-122"/>
              <a:ea typeface="黑体" panose="02010609060101010101" charset="-122"/>
              <a:cs typeface="黑体" panose="02010609060101010101" charset="-122"/>
              <a:sym typeface="+mn-ea"/>
            </a:endParaRPr>
          </a:p>
          <a:p>
            <a:pPr indent="0">
              <a:lnSpc>
                <a:spcPct val="150000"/>
              </a:lnSpc>
              <a:buFont typeface="Arial" panose="020B0604020202090204" pitchFamily="34" charset="0"/>
              <a:buNone/>
            </a:pPr>
            <a:r>
              <a:rPr lang="zh-CN" altLang="en-US" sz="1400" dirty="0">
                <a:solidFill>
                  <a:srgbClr val="C00000"/>
                </a:solidFill>
                <a:latin typeface="黑体" panose="02010609060101010101" charset="-122"/>
                <a:ea typeface="黑体" panose="02010609060101010101" charset="-122"/>
                <a:cs typeface="黑体" panose="02010609060101010101" charset="-122"/>
                <a:sym typeface="+mn-ea"/>
              </a:rPr>
              <a:t>排除标准</a:t>
            </a:r>
            <a:r>
              <a:rPr lang="zh-CN" altLang="en-US" sz="1400" dirty="0">
                <a:latin typeface="黑体" panose="02010609060101010101" charset="-122"/>
                <a:ea typeface="黑体" panose="02010609060101010101" charset="-122"/>
                <a:cs typeface="黑体" panose="02010609060101010101" charset="-122"/>
                <a:sym typeface="+mn-ea"/>
              </a:rPr>
              <a:t>：</a:t>
            </a:r>
            <a:r>
              <a:rPr lang="en-US" altLang="en-US" sz="1400" dirty="0">
                <a:latin typeface="黑体" panose="02010609060101010101" charset="-122"/>
                <a:ea typeface="黑体" panose="02010609060101010101" charset="-122"/>
                <a:cs typeface="黑体" panose="02010609060101010101" charset="-122"/>
                <a:sym typeface="+mn-ea"/>
              </a:rPr>
              <a:t>①</a:t>
            </a:r>
            <a:r>
              <a:rPr lang="zh-CN" altLang="en-US" sz="1400" dirty="0">
                <a:latin typeface="黑体" panose="02010609060101010101" charset="-122"/>
                <a:ea typeface="黑体" panose="02010609060101010101" charset="-122"/>
                <a:cs typeface="黑体" panose="02010609060101010101" charset="-122"/>
                <a:sym typeface="+mn-ea"/>
              </a:rPr>
              <a:t>年龄</a:t>
            </a:r>
            <a:r>
              <a:rPr lang="en-US" altLang="zh-CN" sz="1400" dirty="0">
                <a:latin typeface="黑体" panose="02010609060101010101" charset="-122"/>
                <a:ea typeface="黑体" panose="02010609060101010101" charset="-122"/>
                <a:cs typeface="黑体" panose="02010609060101010101" charset="-122"/>
                <a:sym typeface="+mn-ea"/>
              </a:rPr>
              <a:t>&lt;18</a:t>
            </a:r>
            <a:r>
              <a:rPr lang="zh-CN" altLang="en-US" sz="1400" dirty="0">
                <a:latin typeface="黑体" panose="02010609060101010101" charset="-122"/>
                <a:ea typeface="黑体" panose="02010609060101010101" charset="-122"/>
                <a:cs typeface="黑体" panose="02010609060101010101" charset="-122"/>
                <a:sym typeface="+mn-ea"/>
              </a:rPr>
              <a:t>岁的照护者；</a:t>
            </a:r>
            <a:r>
              <a:rPr lang="en-US" altLang="en-US" sz="1400" dirty="0">
                <a:latin typeface="黑体" panose="02010609060101010101" charset="-122"/>
                <a:ea typeface="黑体" panose="02010609060101010101" charset="-122"/>
                <a:cs typeface="黑体" panose="02010609060101010101" charset="-122"/>
                <a:sym typeface="+mn-ea"/>
              </a:rPr>
              <a:t>②</a:t>
            </a:r>
            <a:r>
              <a:rPr lang="zh-CN" altLang="en-US" sz="1400" dirty="0">
                <a:latin typeface="黑体" panose="02010609060101010101" charset="-122"/>
                <a:ea typeface="黑体" panose="02010609060101010101" charset="-122"/>
                <a:cs typeface="黑体" panose="02010609060101010101" charset="-122"/>
                <a:sym typeface="+mn-ea"/>
              </a:rPr>
              <a:t>既往有精神病史或严重的认知障碍不能配合调查研究者。</a:t>
            </a:r>
            <a:r>
              <a:rPr lang="zh-CN" altLang="en-US" sz="1400" b="1" dirty="0">
                <a:latin typeface="黑体" panose="02010609060101010101" charset="-122"/>
                <a:ea typeface="黑体" panose="02010609060101010101" charset="-122"/>
                <a:cs typeface="黑体" panose="02010609060101010101" charset="-122"/>
                <a:sym typeface="+mn-ea"/>
              </a:rPr>
              <a:t> </a:t>
            </a:r>
            <a:endParaRPr lang="zh-CN" altLang="en-US" sz="1400" dirty="0">
              <a:latin typeface="黑体" panose="02010609060101010101" charset="-122"/>
              <a:ea typeface="黑体" panose="02010609060101010101" charset="-122"/>
              <a:cs typeface="黑体" panose="02010609060101010101" charset="-122"/>
              <a:sym typeface="+mn-ea"/>
            </a:endParaRPr>
          </a:p>
          <a:p>
            <a:pPr marL="285750" indent="-285750">
              <a:lnSpc>
                <a:spcPct val="150000"/>
              </a:lnSpc>
              <a:buFont typeface="Arial" panose="020B0604020202090204" pitchFamily="34" charset="0"/>
              <a:buChar char="•"/>
            </a:pPr>
            <a:endParaRPr lang="zh-CN" altLang="en-US" sz="1400" dirty="0">
              <a:latin typeface="黑体" panose="02010609060101010101" charset="-122"/>
              <a:ea typeface="黑体" panose="02010609060101010101" charset="-122"/>
              <a:cs typeface="黑体" panose="02010609060101010101" charset="-122"/>
              <a:sym typeface="+mn-ea"/>
            </a:endParaRPr>
          </a:p>
          <a:p>
            <a:pPr indent="0">
              <a:lnSpc>
                <a:spcPct val="150000"/>
              </a:lnSpc>
              <a:buFont typeface="Arial" panose="020B0604020202090204" pitchFamily="34" charset="0"/>
              <a:buNone/>
            </a:pPr>
            <a:r>
              <a:rPr lang="zh-CN" altLang="en-US" sz="1400" dirty="0">
                <a:latin typeface="黑体" panose="02010609060101010101" charset="-122"/>
                <a:ea typeface="黑体" panose="02010609060101010101" charset="-122"/>
                <a:cs typeface="黑体" panose="02010609060101010101" charset="-122"/>
                <a:sym typeface="+mn-ea"/>
              </a:rPr>
              <a:t>访谈人数以资料饱和为准，即访谈对象提供的信息内容重复，没有新的因素时停止收集资料。</a:t>
            </a:r>
            <a:endParaRPr lang="zh-CN" altLang="en-US" sz="1400" dirty="0">
              <a:latin typeface="黑体" panose="02010609060101010101" charset="-122"/>
              <a:ea typeface="黑体" panose="02010609060101010101" charset="-122"/>
              <a:cs typeface="黑体" panose="02010609060101010101" charset="-122"/>
              <a:sym typeface="+mn-ea"/>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3178810" y="1286510"/>
            <a:ext cx="5314950"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sym typeface="+mn-ea"/>
              </a:rPr>
              <a:t>——访谈了解</a:t>
            </a:r>
            <a:r>
              <a:rPr lang="en-US" altLang="zh-CN" sz="1600" b="1">
                <a:solidFill>
                  <a:srgbClr val="C00000"/>
                </a:solidFill>
                <a:latin typeface="黑体" panose="02010609060101010101" charset="-122"/>
                <a:ea typeface="黑体" panose="02010609060101010101" charset="-122"/>
                <a:sym typeface="+mn-ea"/>
              </a:rPr>
              <a:t>EB</a:t>
            </a:r>
            <a:r>
              <a:rPr lang="zh-CN" altLang="en-US" sz="1600" b="1">
                <a:solidFill>
                  <a:srgbClr val="C00000"/>
                </a:solidFill>
                <a:latin typeface="黑体" panose="02010609060101010101" charset="-122"/>
                <a:ea typeface="黑体" panose="02010609060101010101" charset="-122"/>
                <a:sym typeface="+mn-ea"/>
              </a:rPr>
              <a:t>患儿照顾者</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7059"/>
    </mc:Choice>
    <mc:Fallback>
      <p:transition advTm="270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64439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第二部分：</a:t>
            </a:r>
            <a:r>
              <a:rPr lang="zh-CN" altLang="en-US" sz="1600" b="1">
                <a:latin typeface="黑体" panose="02010609060101010101" charset="-122"/>
                <a:ea typeface="黑体" panose="02010609060101010101" charset="-122"/>
                <a:sym typeface="+mn-ea"/>
              </a:rPr>
              <a:t>EB患儿居家皮肤伤口护理需求调查</a:t>
            </a:r>
            <a:endParaRPr lang="zh-CN" altLang="en-US" sz="1600" b="1">
              <a:latin typeface="黑体" panose="02010609060101010101" charset="-122"/>
              <a:ea typeface="黑体" panose="02010609060101010101" charset="-122"/>
            </a:endParaRPr>
          </a:p>
        </p:txBody>
      </p:sp>
      <p:sp>
        <p:nvSpPr>
          <p:cNvPr id="100" name="文本框 99"/>
          <p:cNvSpPr txBox="1"/>
          <p:nvPr/>
        </p:nvSpPr>
        <p:spPr>
          <a:xfrm>
            <a:off x="3892550" y="1099185"/>
            <a:ext cx="5314950" cy="337185"/>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sym typeface="+mn-ea"/>
              </a:rPr>
              <a:t>——访谈</a:t>
            </a:r>
            <a:r>
              <a:rPr lang="zh-CN" altLang="en-US" sz="1600" b="1">
                <a:solidFill>
                  <a:srgbClr val="C00000"/>
                </a:solidFill>
                <a:latin typeface="黑体" panose="02010609060101010101" charset="-122"/>
                <a:ea typeface="黑体" panose="02010609060101010101" charset="-122"/>
                <a:sym typeface="+mn-ea"/>
              </a:rPr>
              <a:t>提纲</a:t>
            </a:r>
            <a:endParaRPr lang="zh-CN" altLang="en-US" sz="1600" b="1">
              <a:solidFill>
                <a:srgbClr val="C00000"/>
              </a:solidFill>
              <a:latin typeface="黑体" panose="02010609060101010101" charset="-122"/>
              <a:ea typeface="黑体" panose="02010609060101010101" charset="-122"/>
              <a:sym typeface="+mn-ea"/>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971550" y="1694815"/>
            <a:ext cx="7238365" cy="2813685"/>
          </a:xfrm>
          <a:prstGeom prst="rect">
            <a:avLst/>
          </a:prstGeom>
          <a:noFill/>
          <a:ln>
            <a:solidFill>
              <a:schemeClr val="accent1">
                <a:lumMod val="60000"/>
                <a:lumOff val="40000"/>
              </a:schemeClr>
            </a:solidFill>
            <a:prstDash val="dash"/>
          </a:ln>
        </p:spPr>
        <p:txBody>
          <a:bodyPr wrap="square" rtlCol="0">
            <a:noAutofit/>
          </a:bodyPr>
          <a:p>
            <a:pPr algn="l">
              <a:lnSpc>
                <a:spcPct val="170000"/>
              </a:lnSpc>
              <a:buClrTx/>
              <a:buSzTx/>
              <a:buFont typeface="Wingdings" panose="05000000000000000000" charset="0"/>
            </a:pPr>
            <a:r>
              <a:rPr lang="zh-CN" altLang="en-US" sz="1400" b="1" dirty="0">
                <a:solidFill>
                  <a:schemeClr val="accent2"/>
                </a:solidFill>
                <a:latin typeface="微软雅黑" charset="0"/>
                <a:ea typeface="微软雅黑" charset="0"/>
                <a:cs typeface="微软雅黑" charset="0"/>
              </a:rPr>
              <a:t>访谈提纲</a:t>
            </a:r>
            <a:r>
              <a:rPr lang="en-US" altLang="zh-CN" sz="1400" b="1" dirty="0">
                <a:solidFill>
                  <a:schemeClr val="accent2"/>
                </a:solidFill>
                <a:latin typeface="微软雅黑" charset="0"/>
                <a:ea typeface="微软雅黑" charset="0"/>
                <a:cs typeface="微软雅黑" charset="0"/>
              </a:rPr>
              <a:t>：</a:t>
            </a:r>
            <a:endParaRPr lang="en-US" altLang="en-US" sz="1400" b="1" dirty="0">
              <a:solidFill>
                <a:schemeClr val="accent2"/>
              </a:solidFill>
              <a:latin typeface="微软雅黑" charset="0"/>
              <a:ea typeface="微软雅黑" charset="0"/>
              <a:cs typeface="微软雅黑" charset="0"/>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①您平时是如何给患儿进行皮肤伤口护理的，请简单描述一下？</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②您在进行EB皮肤伤口护理时，您主要的知识或信息来源是什么？</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③在护理过程中，您曾经得到过哪些帮助？哪些帮助对您最有用？</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④您认为居家皮肤伤口护理指导应该包括哪些内容？</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⑤在EB皮肤伤口护理中，最希望得到哪些方面的培训或指导？包括何种培训方式？</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a:p>
            <a:pPr algn="l">
              <a:lnSpc>
                <a:spcPct val="150000"/>
              </a:lnSpc>
              <a:buClrTx/>
              <a:buSzTx/>
              <a:buFont typeface="Wingdings" panose="05000000000000000000" charset="0"/>
              <a:buNone/>
            </a:pPr>
            <a:r>
              <a:rPr lang="zh-CN" altLang="en-US" sz="1400" dirty="0">
                <a:solidFill>
                  <a:schemeClr val="tx1"/>
                </a:solidFill>
                <a:latin typeface="黑体" panose="02010609060101010101" charset="-122"/>
                <a:ea typeface="黑体" panose="02010609060101010101" charset="-122"/>
                <a:cs typeface="黑体" panose="02010609060101010101" charset="-122"/>
              </a:rPr>
              <a:t>⑥关于本次访谈，您还有什么想补充的吗？</a:t>
            </a:r>
            <a:endParaRPr lang="zh-CN" altLang="en-US" sz="1400" dirty="0">
              <a:solidFill>
                <a:schemeClr val="tx1"/>
              </a:solidFill>
              <a:latin typeface="黑体" panose="02010609060101010101" charset="-122"/>
              <a:ea typeface="黑体" panose="02010609060101010101" charset="-122"/>
              <a:cs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503"/>
    </mc:Choice>
    <mc:Fallback>
      <p:transition advTm="250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460692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第二部分：EB患儿居家</a:t>
            </a:r>
            <a:r>
              <a:rPr lang="zh-CN" altLang="en-US" sz="1600" b="1">
                <a:latin typeface="黑体" panose="02010609060101010101" charset="-122"/>
                <a:ea typeface="黑体" panose="02010609060101010101" charset="-122"/>
                <a:sym typeface="+mn-ea"/>
              </a:rPr>
              <a:t>皮肤伤口护理现状调查</a:t>
            </a:r>
            <a:endParaRPr lang="zh-CN" altLang="en-US" sz="1600" b="1">
              <a:latin typeface="黑体" panose="02010609060101010101" charset="-122"/>
              <a:ea typeface="黑体" panose="02010609060101010101" charset="-122"/>
            </a:endParaRPr>
          </a:p>
        </p:txBody>
      </p:sp>
      <p:sp>
        <p:nvSpPr>
          <p:cNvPr id="100" name="文本框 99"/>
          <p:cNvSpPr txBox="1"/>
          <p:nvPr/>
        </p:nvSpPr>
        <p:spPr>
          <a:xfrm>
            <a:off x="3714750" y="1178560"/>
            <a:ext cx="5314950" cy="337185"/>
          </a:xfrm>
          <a:prstGeom prst="rect">
            <a:avLst/>
          </a:prstGeom>
          <a:noFill/>
          <a:ln w="9525">
            <a:noFill/>
          </a:ln>
        </p:spPr>
        <p:txBody>
          <a:bodyPr wrap="square">
            <a:spAutoFit/>
          </a:bodyPr>
          <a:p>
            <a:pPr marL="0" algn="l">
              <a:buClrTx/>
              <a:buSzTx/>
              <a:buFontTx/>
            </a:pPr>
            <a:r>
              <a:rPr lang="zh-CN" altLang="en-US" sz="1600">
                <a:solidFill>
                  <a:srgbClr val="C00000"/>
                </a:solidFill>
                <a:latin typeface="黑体" panose="02010609060101010101" charset="-122"/>
                <a:ea typeface="黑体" panose="02010609060101010101" charset="-122"/>
                <a:sym typeface="+mn-ea"/>
              </a:rPr>
              <a:t>——转录与</a:t>
            </a:r>
            <a:r>
              <a:rPr lang="zh-CN" altLang="en-US" sz="1600">
                <a:solidFill>
                  <a:srgbClr val="C00000"/>
                </a:solidFill>
                <a:latin typeface="黑体" panose="02010609060101010101" charset="-122"/>
                <a:ea typeface="黑体" panose="02010609060101010101" charset="-122"/>
                <a:sym typeface="+mn-ea"/>
              </a:rPr>
              <a:t>整理</a:t>
            </a:r>
            <a:endParaRPr lang="zh-CN" altLang="en-US" sz="1600">
              <a:solidFill>
                <a:srgbClr val="C00000"/>
              </a:solidFill>
              <a:latin typeface="黑体" panose="02010609060101010101" charset="-122"/>
              <a:ea typeface="黑体" panose="02010609060101010101" charset="-122"/>
              <a:sym typeface="+mn-ea"/>
            </a:endParaRPr>
          </a:p>
        </p:txBody>
      </p:sp>
      <p:sp>
        <p:nvSpPr>
          <p:cNvPr id="4" name="文本框 3"/>
          <p:cNvSpPr txBox="1"/>
          <p:nvPr/>
        </p:nvSpPr>
        <p:spPr>
          <a:xfrm>
            <a:off x="381635" y="1731645"/>
            <a:ext cx="8566785" cy="2584450"/>
          </a:xfrm>
          <a:prstGeom prst="rect">
            <a:avLst/>
          </a:prstGeom>
          <a:noFill/>
        </p:spPr>
        <p:txBody>
          <a:bodyPr wrap="square" rtlCol="0">
            <a:spAutoFit/>
          </a:bodyPr>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访谈结束后的</a:t>
            </a:r>
            <a:r>
              <a:rPr lang="zh-CN" dirty="0">
                <a:solidFill>
                  <a:srgbClr val="C00000"/>
                </a:solidFill>
                <a:latin typeface="黑体" panose="02010609060101010101" charset="-122"/>
                <a:ea typeface="黑体" panose="02010609060101010101" charset="-122"/>
                <a:cs typeface="黑体" panose="02010609060101010101" charset="-122"/>
                <a:sym typeface="+mn-ea"/>
              </a:rPr>
              <a:t>24小时内</a:t>
            </a:r>
            <a:r>
              <a:rPr lang="zh-CN" dirty="0">
                <a:solidFill>
                  <a:schemeClr val="tx1"/>
                </a:solidFill>
                <a:latin typeface="黑体" panose="02010609060101010101" charset="-122"/>
                <a:ea typeface="黑体" panose="02010609060101010101" charset="-122"/>
                <a:cs typeface="黑体" panose="02010609060101010101" charset="-122"/>
                <a:sym typeface="+mn-ea"/>
              </a:rPr>
              <a:t>，由两名研究人员将录音逐字逐句转录，为尽可能减少转录造成的信息损失，需同时记录访谈对象的</a:t>
            </a:r>
            <a:r>
              <a:rPr lang="zh-CN" dirty="0">
                <a:solidFill>
                  <a:srgbClr val="C00000"/>
                </a:solidFill>
                <a:latin typeface="黑体" panose="02010609060101010101" charset="-122"/>
                <a:ea typeface="黑体" panose="02010609060101010101" charset="-122"/>
                <a:cs typeface="黑体" panose="02010609060101010101" charset="-122"/>
                <a:sym typeface="+mn-ea"/>
              </a:rPr>
              <a:t>语气变化、肢体动作</a:t>
            </a:r>
            <a:r>
              <a:rPr lang="zh-CN" dirty="0">
                <a:solidFill>
                  <a:schemeClr val="tx1"/>
                </a:solidFill>
                <a:latin typeface="黑体" panose="02010609060101010101" charset="-122"/>
                <a:ea typeface="黑体" panose="02010609060101010101" charset="-122"/>
                <a:cs typeface="黑体" panose="02010609060101010101" charset="-122"/>
                <a:sym typeface="+mn-ea"/>
              </a:rPr>
              <a:t>。转录完毕后研究者听录音再次进行核对，保证信息正确。按照 S1，S2，S3……依次进行编码，采用</a:t>
            </a:r>
            <a:r>
              <a:rPr lang="zh-CN" dirty="0">
                <a:solidFill>
                  <a:srgbClr val="C00000"/>
                </a:solidFill>
                <a:latin typeface="黑体" panose="02010609060101010101" charset="-122"/>
                <a:ea typeface="黑体" panose="02010609060101010101" charset="-122"/>
                <a:cs typeface="黑体" panose="02010609060101010101" charset="-122"/>
                <a:sym typeface="+mn-ea"/>
              </a:rPr>
              <a:t>内容分析法</a:t>
            </a:r>
            <a:r>
              <a:rPr lang="zh-CN" dirty="0">
                <a:solidFill>
                  <a:schemeClr val="tx1"/>
                </a:solidFill>
                <a:latin typeface="黑体" panose="02010609060101010101" charset="-122"/>
                <a:ea typeface="黑体" panose="02010609060101010101" charset="-122"/>
                <a:cs typeface="黑体" panose="02010609060101010101" charset="-122"/>
                <a:sym typeface="+mn-ea"/>
              </a:rPr>
              <a:t>对已转录的文字进行分析，其步骤为：</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①获取对文本资料的整体感，对所有描述形成大致的理解；</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②标记出重要的信息，进行开放新编码；</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③将相似和相关的编码归类形成主题和亚主题；</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④定义主题、亚主题和编码，明确主题间联系；</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a:p>
            <a:pPr indent="0">
              <a:lnSpc>
                <a:spcPct val="150000"/>
              </a:lnSpc>
            </a:pPr>
            <a:r>
              <a:rPr lang="zh-CN" dirty="0">
                <a:solidFill>
                  <a:schemeClr val="tx1"/>
                </a:solidFill>
                <a:latin typeface="黑体" panose="02010609060101010101" charset="-122"/>
                <a:ea typeface="黑体" panose="02010609060101010101" charset="-122"/>
                <a:cs typeface="黑体" panose="02010609060101010101" charset="-122"/>
                <a:sym typeface="+mn-ea"/>
              </a:rPr>
              <a:t>⑤最后的结果返回访谈对象处，进行求证。</a:t>
            </a:r>
            <a:endParaRPr lang="zh-CN" dirty="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9898"/>
    </mc:Choice>
    <mc:Fallback>
      <p:transition advTm="989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648716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第三部分：EB患儿照顾者居家皮肤伤口护理能力提升</a:t>
            </a:r>
            <a:r>
              <a:rPr lang="zh-CN" altLang="en-US" sz="1600" b="1">
                <a:latin typeface="黑体" panose="02010609060101010101" charset="-122"/>
                <a:ea typeface="黑体" panose="02010609060101010101" charset="-122"/>
              </a:rPr>
              <a:t>方案</a:t>
            </a:r>
            <a:endParaRPr lang="zh-CN" altLang="en-US" sz="1600" b="1">
              <a:latin typeface="黑体" panose="02010609060101010101" charset="-122"/>
              <a:ea typeface="黑体" panose="02010609060101010101" charset="-122"/>
            </a:endParaRPr>
          </a:p>
        </p:txBody>
      </p:sp>
      <p:sp>
        <p:nvSpPr>
          <p:cNvPr id="6" name="文本框 5"/>
          <p:cNvSpPr txBox="1"/>
          <p:nvPr/>
        </p:nvSpPr>
        <p:spPr>
          <a:xfrm>
            <a:off x="4843145" y="115125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——德尔菲法</a:t>
            </a:r>
            <a:endParaRPr lang="zh-CN" altLang="en-US" sz="1600" b="1">
              <a:solidFill>
                <a:srgbClr val="C00000"/>
              </a:solidFill>
              <a:latin typeface="黑体" panose="02010609060101010101" charset="-122"/>
              <a:ea typeface="黑体" panose="02010609060101010101" charset="-122"/>
            </a:endParaRPr>
          </a:p>
        </p:txBody>
      </p:sp>
      <p:sp>
        <p:nvSpPr>
          <p:cNvPr id="7" name="文本框 6"/>
          <p:cNvSpPr txBox="1"/>
          <p:nvPr/>
        </p:nvSpPr>
        <p:spPr>
          <a:xfrm>
            <a:off x="570230" y="1277620"/>
            <a:ext cx="8573770" cy="583565"/>
          </a:xfrm>
          <a:prstGeom prst="rect">
            <a:avLst/>
          </a:prstGeom>
          <a:noFill/>
        </p:spPr>
        <p:txBody>
          <a:bodyPr wrap="square" rtlCol="0">
            <a:spAutoFit/>
          </a:bodyPr>
          <a:p>
            <a:endParaRPr lang="en-US" altLang="zh-CN" sz="1600">
              <a:solidFill>
                <a:schemeClr val="tx1"/>
              </a:solidFill>
              <a:latin typeface="黑体" panose="02010609060101010101" charset="-122"/>
              <a:ea typeface="黑体" panose="02010609060101010101" charset="-122"/>
              <a:cs typeface="黑体" panose="02010609060101010101" charset="-122"/>
            </a:endParaRPr>
          </a:p>
          <a:p>
            <a:r>
              <a:rPr lang="zh-CN" altLang="en-US" sz="1600">
                <a:solidFill>
                  <a:schemeClr val="tx1"/>
                </a:solidFill>
                <a:latin typeface="黑体" panose="02010609060101010101" charset="-122"/>
                <a:ea typeface="黑体" panose="02010609060101010101" charset="-122"/>
                <a:cs typeface="黑体" panose="02010609060101010101" charset="-122"/>
              </a:rPr>
              <a:t>包括</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zh-CN" sz="1600" dirty="0">
                <a:latin typeface="黑体" panose="02010609060101010101" charset="-122"/>
                <a:ea typeface="黑体" panose="02010609060101010101" charset="-122"/>
                <a:cs typeface="黑体" panose="02010609060101010101" charset="-122"/>
                <a:sym typeface="+mn-ea"/>
              </a:rPr>
              <a:t>①</a:t>
            </a:r>
            <a:r>
              <a:rPr lang="zh-CN" altLang="en-US" sz="1600">
                <a:solidFill>
                  <a:schemeClr val="tx1"/>
                </a:solidFill>
                <a:latin typeface="黑体" panose="02010609060101010101" charset="-122"/>
                <a:ea typeface="黑体" panose="02010609060101010101" charset="-122"/>
                <a:cs typeface="黑体" panose="02010609060101010101" charset="-122"/>
              </a:rPr>
              <a:t>问卷说明</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zh-CN" sz="1600" dirty="0">
                <a:latin typeface="黑体" panose="02010609060101010101" charset="-122"/>
                <a:ea typeface="黑体" panose="02010609060101010101" charset="-122"/>
                <a:cs typeface="黑体" panose="02010609060101010101" charset="-122"/>
                <a:sym typeface="+mn-ea"/>
              </a:rPr>
              <a:t>②</a:t>
            </a:r>
            <a:r>
              <a:rPr lang="zh-CN" altLang="en-US" sz="1600">
                <a:solidFill>
                  <a:schemeClr val="tx1"/>
                </a:solidFill>
                <a:latin typeface="黑体" panose="02010609060101010101" charset="-122"/>
                <a:ea typeface="黑体" panose="02010609060101010101" charset="-122"/>
                <a:cs typeface="黑体" panose="02010609060101010101" charset="-122"/>
              </a:rPr>
              <a:t>专家一般情况调查表</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en-US" altLang="en-US" sz="1600" dirty="0">
                <a:latin typeface="黑体" panose="02010609060101010101" charset="-122"/>
                <a:ea typeface="黑体" panose="02010609060101010101" charset="-122"/>
                <a:cs typeface="黑体" panose="02010609060101010101" charset="-122"/>
                <a:sym typeface="+mn-ea"/>
              </a:rPr>
              <a:t>③</a:t>
            </a:r>
            <a:r>
              <a:rPr lang="zh-CN" altLang="en-US" sz="1600">
                <a:solidFill>
                  <a:schemeClr val="tx1"/>
                </a:solidFill>
                <a:latin typeface="黑体" panose="02010609060101010101" charset="-122"/>
                <a:ea typeface="黑体" panose="02010609060101010101" charset="-122"/>
                <a:cs typeface="黑体" panose="02010609060101010101" charset="-122"/>
              </a:rPr>
              <a:t>专家自我评价表</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zh-CN" sz="1600" dirty="0">
                <a:latin typeface="黑体" panose="02010609060101010101" charset="-122"/>
                <a:ea typeface="黑体" panose="02010609060101010101" charset="-122"/>
                <a:cs typeface="黑体" panose="02010609060101010101" charset="-122"/>
                <a:sym typeface="+mn-ea"/>
              </a:rPr>
              <a:t>④</a:t>
            </a:r>
            <a:r>
              <a:rPr lang="zh-CN" altLang="en-US" sz="1600">
                <a:solidFill>
                  <a:schemeClr val="tx1"/>
                </a:solidFill>
                <a:latin typeface="黑体" panose="02010609060101010101" charset="-122"/>
                <a:ea typeface="黑体" panose="02010609060101010101" charset="-122"/>
                <a:cs typeface="黑体" panose="02010609060101010101" charset="-122"/>
              </a:rPr>
              <a:t>方案函询问卷</a:t>
            </a:r>
            <a:r>
              <a:rPr lang="en-US" altLang="zh-CN" sz="1600">
                <a:solidFill>
                  <a:schemeClr val="tx1"/>
                </a:solidFill>
                <a:latin typeface="黑体" panose="02010609060101010101" charset="-122"/>
                <a:ea typeface="黑体" panose="02010609060101010101" charset="-122"/>
                <a:cs typeface="黑体" panose="02010609060101010101" charset="-122"/>
              </a:rPr>
              <a:t> </a:t>
            </a:r>
            <a:endParaRPr lang="en-US" altLang="zh-CN" sz="1600">
              <a:solidFill>
                <a:schemeClr val="tx1"/>
              </a:solidFill>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568960" y="1861185"/>
            <a:ext cx="8326755" cy="3415030"/>
          </a:xfrm>
          <a:prstGeom prst="rect">
            <a:avLst/>
          </a:prstGeom>
          <a:noFill/>
        </p:spPr>
        <p:txBody>
          <a:bodyPr wrap="square" rtlCol="0">
            <a:spAutoFit/>
          </a:bodyPr>
          <a:p>
            <a:pPr indent="0" fontAlgn="auto">
              <a:lnSpc>
                <a:spcPct val="150000"/>
              </a:lnSpc>
            </a:pPr>
            <a:r>
              <a:rPr lang="zh-CN" altLang="en-US" sz="1600">
                <a:solidFill>
                  <a:schemeClr val="accent2"/>
                </a:solidFill>
                <a:latin typeface="黑体" panose="02010609060101010101" charset="-122"/>
                <a:ea typeface="黑体" panose="02010609060101010101" charset="-122"/>
                <a:cs typeface="黑体" panose="02010609060101010101" charset="-122"/>
              </a:rPr>
              <a:t>遴选函询专家：</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考虑专家的权威性、代表性和广泛性</a:t>
            </a:r>
            <a:r>
              <a:rPr lang="zh-CN" altLang="en-US" sz="1600">
                <a:latin typeface="黑体" panose="02010609060101010101" charset="-122"/>
                <a:ea typeface="黑体" panose="02010609060101010101" charset="-122"/>
                <a:cs typeface="黑体" panose="02010609060101010101" charset="-122"/>
              </a:rPr>
              <a:t>。 </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algn="l" fontAlgn="auto">
              <a:lnSpc>
                <a:spcPct val="15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专家入选的标准：</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en-US" sz="1600">
                <a:latin typeface="黑体" panose="02010609060101010101" charset="-122"/>
                <a:ea typeface="黑体" panose="02010609060101010101" charset="-122"/>
                <a:cs typeface="黑体" panose="02010609060101010101" charset="-122"/>
              </a:rPr>
              <a:t>①</a:t>
            </a:r>
            <a:r>
              <a:rPr lang="zh-CN" altLang="en-US" sz="1600">
                <a:latin typeface="黑体" panose="02010609060101010101" charset="-122"/>
                <a:ea typeface="黑体" panose="02010609060101010101" charset="-122"/>
                <a:cs typeface="黑体" panose="02010609060101010101" charset="-122"/>
              </a:rPr>
              <a:t>护士：接受伤口专科护理资格认证</a:t>
            </a:r>
            <a:r>
              <a:rPr lang="en-US" altLang="zh-CN" sz="1600">
                <a:latin typeface="黑体" panose="02010609060101010101" charset="-122"/>
                <a:ea typeface="黑体" panose="02010609060101010101" charset="-122"/>
                <a:cs typeface="黑体" panose="02010609060101010101" charset="-122"/>
              </a:rPr>
              <a:t>；</a:t>
            </a:r>
            <a:r>
              <a:rPr lang="zh-CN" altLang="en-US" sz="1600">
                <a:latin typeface="黑体" panose="02010609060101010101" charset="-122"/>
                <a:ea typeface="黑体" panose="02010609060101010101" charset="-122"/>
                <a:cs typeface="黑体" panose="02010609060101010101" charset="-122"/>
              </a:rPr>
              <a:t>有护理</a:t>
            </a:r>
            <a:r>
              <a:rPr lang="en-US" altLang="zh-CN" sz="1600">
                <a:latin typeface="黑体" panose="02010609060101010101" charset="-122"/>
                <a:ea typeface="黑体" panose="02010609060101010101" charset="-122"/>
                <a:cs typeface="黑体" panose="02010609060101010101" charset="-122"/>
              </a:rPr>
              <a:t>EB</a:t>
            </a:r>
            <a:r>
              <a:rPr lang="zh-CN" altLang="en-US" sz="1600">
                <a:latin typeface="黑体" panose="02010609060101010101" charset="-122"/>
                <a:ea typeface="黑体" panose="02010609060101010101" charset="-122"/>
                <a:cs typeface="黑体" panose="02010609060101010101" charset="-122"/>
              </a:rPr>
              <a:t>患儿</a:t>
            </a:r>
            <a:r>
              <a:rPr lang="en-US" altLang="zh-CN" sz="1600">
                <a:solidFill>
                  <a:srgbClr val="C00000"/>
                </a:solidFill>
                <a:latin typeface="黑体" panose="02010609060101010101" charset="-122"/>
                <a:ea typeface="黑体" panose="02010609060101010101" charset="-122"/>
                <a:cs typeface="黑体" panose="02010609060101010101" charset="-122"/>
              </a:rPr>
              <a:t>5</a:t>
            </a:r>
            <a:r>
              <a:rPr lang="zh-CN" altLang="en-US" sz="1600">
                <a:solidFill>
                  <a:srgbClr val="C00000"/>
                </a:solidFill>
                <a:latin typeface="黑体" panose="02010609060101010101" charset="-122"/>
                <a:ea typeface="黑体" panose="02010609060101010101" charset="-122"/>
                <a:cs typeface="黑体" panose="02010609060101010101" charset="-122"/>
              </a:rPr>
              <a:t>年及以上</a:t>
            </a:r>
            <a:r>
              <a:rPr lang="zh-CN" altLang="en-US" sz="1600">
                <a:latin typeface="黑体" panose="02010609060101010101" charset="-122"/>
                <a:ea typeface="黑体" panose="02010609060101010101" charset="-122"/>
                <a:cs typeface="黑体" panose="02010609060101010101" charset="-122"/>
              </a:rPr>
              <a:t>经验</a:t>
            </a:r>
            <a:r>
              <a:rPr lang="en-US" altLang="zh-CN" sz="1600">
                <a:latin typeface="黑体" panose="02010609060101010101" charset="-122"/>
                <a:ea typeface="黑体" panose="02010609060101010101" charset="-122"/>
                <a:cs typeface="黑体" panose="02010609060101010101" charset="-122"/>
              </a:rPr>
              <a:t>；</a:t>
            </a:r>
            <a:r>
              <a:rPr lang="zh-CN" altLang="en-US" sz="1600">
                <a:latin typeface="黑体" panose="02010609060101010101" charset="-122"/>
                <a:ea typeface="黑体" panose="02010609060101010101" charset="-122"/>
                <a:cs typeface="黑体" panose="02010609060101010101" charset="-122"/>
              </a:rPr>
              <a:t>并具备本科及以上学历</a:t>
            </a:r>
            <a:endParaRPr lang="zh-CN" altLang="en-US" sz="1600">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en-US" sz="1600">
                <a:latin typeface="黑体" panose="02010609060101010101" charset="-122"/>
                <a:ea typeface="黑体" panose="02010609060101010101" charset="-122"/>
                <a:cs typeface="黑体" panose="02010609060101010101" charset="-122"/>
              </a:rPr>
              <a:t>②</a:t>
            </a:r>
            <a:r>
              <a:rPr lang="zh-CN" altLang="en-US" sz="1600">
                <a:latin typeface="黑体" panose="02010609060101010101" charset="-122"/>
                <a:ea typeface="黑体" panose="02010609060101010101" charset="-122"/>
                <a:cs typeface="黑体" panose="02010609060101010101" charset="-122"/>
              </a:rPr>
              <a:t>医生：有治疗</a:t>
            </a:r>
            <a:r>
              <a:rPr lang="en-US" altLang="zh-CN" sz="1600">
                <a:latin typeface="黑体" panose="02010609060101010101" charset="-122"/>
                <a:ea typeface="黑体" panose="02010609060101010101" charset="-122"/>
                <a:cs typeface="黑体" panose="02010609060101010101" charset="-122"/>
              </a:rPr>
              <a:t>EB</a:t>
            </a:r>
            <a:r>
              <a:rPr lang="zh-CN" altLang="en-US" sz="1600">
                <a:latin typeface="黑体" panose="02010609060101010101" charset="-122"/>
                <a:ea typeface="黑体" panose="02010609060101010101" charset="-122"/>
                <a:cs typeface="黑体" panose="02010609060101010101" charset="-122"/>
              </a:rPr>
              <a:t>患儿</a:t>
            </a:r>
            <a:r>
              <a:rPr lang="en-US" altLang="zh-CN" sz="1600">
                <a:solidFill>
                  <a:srgbClr val="C00000"/>
                </a:solidFill>
                <a:latin typeface="黑体" panose="02010609060101010101" charset="-122"/>
                <a:ea typeface="黑体" panose="02010609060101010101" charset="-122"/>
                <a:cs typeface="黑体" panose="02010609060101010101" charset="-122"/>
              </a:rPr>
              <a:t>5</a:t>
            </a:r>
            <a:r>
              <a:rPr lang="zh-CN" altLang="en-US" sz="1600">
                <a:solidFill>
                  <a:srgbClr val="C00000"/>
                </a:solidFill>
                <a:latin typeface="黑体" panose="02010609060101010101" charset="-122"/>
                <a:ea typeface="黑体" panose="02010609060101010101" charset="-122"/>
                <a:cs typeface="黑体" panose="02010609060101010101" charset="-122"/>
              </a:rPr>
              <a:t>年及以上</a:t>
            </a:r>
            <a:r>
              <a:rPr lang="zh-CN" altLang="en-US" sz="1600">
                <a:latin typeface="黑体" panose="02010609060101010101" charset="-122"/>
                <a:ea typeface="黑体" panose="02010609060101010101" charset="-122"/>
                <a:cs typeface="黑体" panose="02010609060101010101" charset="-122"/>
              </a:rPr>
              <a:t>经验</a:t>
            </a:r>
            <a:r>
              <a:rPr lang="en-US" altLang="zh-CN" sz="1600">
                <a:latin typeface="黑体" panose="02010609060101010101" charset="-122"/>
                <a:ea typeface="黑体" panose="02010609060101010101" charset="-122"/>
                <a:cs typeface="黑体" panose="02010609060101010101" charset="-122"/>
              </a:rPr>
              <a:t>；</a:t>
            </a:r>
            <a:r>
              <a:rPr lang="zh-CN" altLang="en-US" sz="1600">
                <a:latin typeface="黑体" panose="02010609060101010101" charset="-122"/>
                <a:ea typeface="黑体" panose="02010609060101010101" charset="-122"/>
                <a:cs typeface="黑体" panose="02010609060101010101" charset="-122"/>
              </a:rPr>
              <a:t>具有硕士及以上学历</a:t>
            </a:r>
            <a:endParaRPr lang="zh-CN" altLang="en-US" sz="1600">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en-US" sz="1600">
                <a:latin typeface="黑体" panose="02010609060101010101" charset="-122"/>
                <a:ea typeface="黑体" panose="02010609060101010101" charset="-122"/>
                <a:cs typeface="黑体" panose="02010609060101010101" charset="-122"/>
              </a:rPr>
              <a:t>③</a:t>
            </a:r>
            <a:r>
              <a:rPr lang="zh-CN" altLang="en-US" sz="1600">
                <a:latin typeface="黑体" panose="02010609060101010101" charset="-122"/>
                <a:ea typeface="黑体" panose="02010609060101010101" charset="-122"/>
                <a:cs typeface="黑体" panose="02010609060101010101" charset="-122"/>
              </a:rPr>
              <a:t>自愿参加本研究。</a:t>
            </a:r>
            <a:r>
              <a:rPr lang="zh-CN" altLang="en-US" sz="1600">
                <a:latin typeface="黑体" panose="02010609060101010101" charset="-122"/>
                <a:ea typeface="黑体" panose="02010609060101010101" charset="-122"/>
                <a:cs typeface="黑体" panose="02010609060101010101" charset="-122"/>
              </a:rPr>
              <a:t> </a:t>
            </a:r>
            <a:endParaRPr lang="zh-CN" altLang="en-US" sz="1600">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1600">
                <a:solidFill>
                  <a:schemeClr val="accent2"/>
                </a:solidFill>
                <a:latin typeface="黑体" panose="02010609060101010101" charset="-122"/>
                <a:ea typeface="黑体" panose="02010609060101010101" charset="-122"/>
                <a:cs typeface="黑体" panose="02010609060101010101" charset="-122"/>
              </a:rPr>
              <a:t>统计学方法：</a:t>
            </a:r>
            <a:r>
              <a:rPr sz="1600" dirty="0">
                <a:solidFill>
                  <a:schemeClr val="tx1"/>
                </a:solidFill>
                <a:latin typeface="微软雅黑" charset="0"/>
                <a:ea typeface="微软雅黑" charset="0"/>
                <a:cs typeface="微软雅黑" charset="0"/>
                <a:sym typeface="+mn-ea"/>
              </a:rPr>
              <a:t>用Execl 2021及SPSS 26.0进行数据分析。以专家积极程度、专家权威程度、专家协调程度对结果进行分析</a:t>
            </a:r>
            <a:r>
              <a:rPr lang="en-US" sz="1600" dirty="0">
                <a:solidFill>
                  <a:schemeClr val="tx1"/>
                </a:solidFill>
                <a:latin typeface="微软雅黑" charset="0"/>
                <a:ea typeface="微软雅黑" charset="0"/>
                <a:cs typeface="微软雅黑" charset="0"/>
                <a:sym typeface="+mn-ea"/>
              </a:rPr>
              <a:t>；</a:t>
            </a:r>
            <a:r>
              <a:rPr sz="1600" dirty="0">
                <a:solidFill>
                  <a:srgbClr val="C00000"/>
                </a:solidFill>
                <a:latin typeface="微软雅黑" charset="0"/>
                <a:ea typeface="微软雅黑" charset="0"/>
                <a:cs typeface="微软雅黑" charset="0"/>
                <a:sym typeface="+mn-ea"/>
              </a:rPr>
              <a:t>当P&lt;0.05时</a:t>
            </a:r>
            <a:r>
              <a:rPr sz="1600" dirty="0">
                <a:solidFill>
                  <a:schemeClr val="tx1"/>
                </a:solidFill>
                <a:latin typeface="微软雅黑" charset="0"/>
                <a:ea typeface="微软雅黑" charset="0"/>
                <a:cs typeface="微软雅黑" charset="0"/>
                <a:sym typeface="+mn-ea"/>
              </a:rPr>
              <a:t>，认为数据具有统计学意义</a:t>
            </a:r>
            <a:endParaRPr sz="1600" dirty="0">
              <a:solidFill>
                <a:schemeClr val="tx1"/>
              </a:solidFill>
              <a:latin typeface="微软雅黑" charset="0"/>
              <a:ea typeface="微软雅黑" charset="0"/>
              <a:cs typeface="微软雅黑" charset="0"/>
              <a:sym typeface="+mn-ea"/>
            </a:endParaRPr>
          </a:p>
          <a:p>
            <a:pPr indent="0" fontAlgn="auto">
              <a:lnSpc>
                <a:spcPct val="150000"/>
              </a:lnSpc>
            </a:pPr>
            <a:endParaRPr lang="zh-CN" altLang="en-US" sz="1600" dirty="0">
              <a:solidFill>
                <a:schemeClr val="tx1"/>
              </a:solidFill>
              <a:latin typeface="微软雅黑" charset="0"/>
              <a:ea typeface="微软雅黑" charset="0"/>
              <a:cs typeface="微软雅黑" charset="0"/>
              <a:sym typeface="+mn-ea"/>
            </a:endParaRPr>
          </a:p>
        </p:txBody>
      </p:sp>
      <p:sp>
        <p:nvSpPr>
          <p:cNvPr id="8" name="灯片编号占位符 7"/>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7303"/>
    </mc:Choice>
    <mc:Fallback>
      <p:transition advTm="2730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641096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第四部分：</a:t>
            </a:r>
            <a:r>
              <a:rPr lang="zh-CN" altLang="en-US" sz="1600" b="1">
                <a:latin typeface="黑体" panose="02010609060101010101" charset="-122"/>
                <a:ea typeface="黑体" panose="02010609060101010101" charset="-122"/>
                <a:sym typeface="+mn-ea"/>
              </a:rPr>
              <a:t>EB患儿照顾者居家皮肤伤口护理能力提升方案的</a:t>
            </a:r>
            <a:r>
              <a:rPr lang="zh-CN" altLang="en-US" sz="1600" b="1">
                <a:latin typeface="黑体" panose="02010609060101010101" charset="-122"/>
                <a:ea typeface="黑体" panose="02010609060101010101" charset="-122"/>
                <a:sym typeface="+mn-ea"/>
              </a:rPr>
              <a:t>应用</a:t>
            </a:r>
            <a:endParaRPr lang="zh-CN" altLang="en-US" sz="1600" b="1">
              <a:latin typeface="黑体" panose="02010609060101010101" charset="-122"/>
              <a:ea typeface="黑体" panose="02010609060101010101" charset="-122"/>
              <a:sym typeface="+mn-ea"/>
            </a:endParaRPr>
          </a:p>
        </p:txBody>
      </p:sp>
      <p:sp>
        <p:nvSpPr>
          <p:cNvPr id="6" name="文本框 5"/>
          <p:cNvSpPr txBox="1"/>
          <p:nvPr/>
        </p:nvSpPr>
        <p:spPr>
          <a:xfrm>
            <a:off x="4766945" y="117856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——纳排</a:t>
            </a:r>
            <a:r>
              <a:rPr lang="zh-CN" altLang="en-US" sz="1600" b="1">
                <a:solidFill>
                  <a:srgbClr val="C00000"/>
                </a:solidFill>
                <a:latin typeface="黑体" panose="02010609060101010101" charset="-122"/>
                <a:ea typeface="黑体" panose="02010609060101010101" charset="-122"/>
              </a:rPr>
              <a:t>标准</a:t>
            </a:r>
            <a:endParaRPr lang="zh-CN" altLang="en-US" sz="1600" b="1">
              <a:solidFill>
                <a:srgbClr val="C00000"/>
              </a:solidFill>
              <a:latin typeface="黑体" panose="02010609060101010101" charset="-122"/>
              <a:ea typeface="黑体" panose="02010609060101010101" charset="-122"/>
            </a:endParaRPr>
          </a:p>
        </p:txBody>
      </p:sp>
      <p:sp>
        <p:nvSpPr>
          <p:cNvPr id="4" name="文本框 3"/>
          <p:cNvSpPr txBox="1"/>
          <p:nvPr/>
        </p:nvSpPr>
        <p:spPr>
          <a:xfrm>
            <a:off x="238760" y="1589405"/>
            <a:ext cx="8805545" cy="3169285"/>
          </a:xfrm>
          <a:prstGeom prst="rect">
            <a:avLst/>
          </a:prstGeom>
          <a:noFill/>
        </p:spPr>
        <p:txBody>
          <a:bodyPr wrap="square" rtlCol="0">
            <a:spAutoFit/>
          </a:bodyPr>
          <a:p>
            <a:pPr algn="l">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sym typeface="+mn-ea"/>
              </a:rPr>
              <a:t>研究目的</a:t>
            </a:r>
            <a:r>
              <a:rPr lang="en-US" altLang="zh-CN" sz="1600">
                <a:solidFill>
                  <a:schemeClr val="accent2"/>
                </a:solidFill>
                <a:latin typeface="黑体" panose="02010609060101010101" charset="-122"/>
                <a:ea typeface="黑体" panose="02010609060101010101" charset="-122"/>
                <a:cs typeface="黑体" panose="02010609060101010101" charset="-122"/>
                <a:sym typeface="+mn-ea"/>
              </a:rPr>
              <a:t>：</a:t>
            </a:r>
            <a:r>
              <a:rPr lang="zh-CN" altLang="en-US" sz="1600">
                <a:solidFill>
                  <a:schemeClr val="tx1"/>
                </a:solidFill>
                <a:latin typeface="黑体" panose="02010609060101010101" charset="-122"/>
                <a:ea typeface="黑体" panose="02010609060101010101" charset="-122"/>
                <a:cs typeface="黑体" panose="02010609060101010101" charset="-122"/>
              </a:rPr>
              <a:t>应用于</a:t>
            </a:r>
            <a:r>
              <a:rPr lang="zh-CN" altLang="en-US" sz="1600">
                <a:solidFill>
                  <a:srgbClr val="C00000"/>
                </a:solidFill>
                <a:latin typeface="黑体" panose="02010609060101010101" charset="-122"/>
                <a:ea typeface="黑体" panose="02010609060101010101" charset="-122"/>
                <a:cs typeface="黑体" panose="02010609060101010101" charset="-122"/>
              </a:rPr>
              <a:t>照护者</a:t>
            </a:r>
            <a:r>
              <a:rPr lang="zh-CN" altLang="en-US" sz="1600">
                <a:solidFill>
                  <a:schemeClr val="tx1"/>
                </a:solidFill>
                <a:latin typeface="黑体" panose="02010609060101010101" charset="-122"/>
                <a:ea typeface="黑体" panose="02010609060101010101" charset="-122"/>
                <a:cs typeface="黑体" panose="02010609060101010101" charset="-122"/>
              </a:rPr>
              <a:t>，对应用效果进行初步验证，评估方案的可行性与有效性</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marL="0" lvl="1" algn="l" fontAlgn="auto">
              <a:lnSpc>
                <a:spcPct val="100000"/>
              </a:lnSpc>
              <a:buClrTx/>
              <a:buSzTx/>
              <a:buFontTx/>
            </a:pP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marL="0" lvl="1" algn="l" fontAlgn="auto">
              <a:lnSpc>
                <a:spcPct val="10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患儿纳排标准：</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fontAlgn="auto">
              <a:lnSpc>
                <a:spcPct val="150000"/>
              </a:lnSpc>
            </a:pPr>
            <a:r>
              <a:rPr lang="zh-CN" altLang="en-US" sz="1600">
                <a:solidFill>
                  <a:srgbClr val="C00000"/>
                </a:solidFill>
                <a:latin typeface="黑体" panose="02010609060101010101" charset="-122"/>
                <a:ea typeface="黑体" panose="02010609060101010101" charset="-122"/>
                <a:cs typeface="黑体" panose="02010609060101010101" charset="-122"/>
              </a:rPr>
              <a:t>纳入标准：</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zh-CN" altLang="en-US" sz="1600">
                <a:solidFill>
                  <a:schemeClr val="tx1"/>
                </a:solidFill>
                <a:latin typeface="黑体" panose="02010609060101010101" charset="-122"/>
                <a:ea typeface="黑体" panose="02010609060101010101" charset="-122"/>
                <a:cs typeface="黑体" panose="02010609060101010101" charset="-122"/>
              </a:rPr>
              <a:t>临床确诊为大疱表皮松解症；</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年龄为</a:t>
            </a:r>
            <a:r>
              <a:rPr lang="en-US" altLang="zh-CN" sz="1600">
                <a:solidFill>
                  <a:schemeClr val="tx1"/>
                </a:solidFill>
                <a:latin typeface="黑体" panose="02010609060101010101" charset="-122"/>
                <a:ea typeface="黑体" panose="02010609060101010101" charset="-122"/>
                <a:cs typeface="黑体" panose="02010609060101010101" charset="-122"/>
              </a:rPr>
              <a:t>28</a:t>
            </a:r>
            <a:r>
              <a:rPr lang="zh-CN" altLang="en-US" sz="1600">
                <a:solidFill>
                  <a:schemeClr val="tx1"/>
                </a:solidFill>
                <a:latin typeface="黑体" panose="02010609060101010101" charset="-122"/>
                <a:ea typeface="黑体" panose="02010609060101010101" charset="-122"/>
                <a:cs typeface="黑体" panose="02010609060101010101" charset="-122"/>
              </a:rPr>
              <a:t>天至</a:t>
            </a:r>
            <a:r>
              <a:rPr lang="en-US" altLang="zh-CN" sz="1600">
                <a:solidFill>
                  <a:schemeClr val="tx1"/>
                </a:solidFill>
                <a:latin typeface="黑体" panose="02010609060101010101" charset="-122"/>
                <a:ea typeface="黑体" panose="02010609060101010101" charset="-122"/>
                <a:cs typeface="黑体" panose="02010609060101010101" charset="-122"/>
              </a:rPr>
              <a:t>18</a:t>
            </a:r>
            <a:r>
              <a:rPr lang="zh-CN" altLang="en-US" sz="1600">
                <a:solidFill>
                  <a:schemeClr val="tx1"/>
                </a:solidFill>
                <a:latin typeface="黑体" panose="02010609060101010101" charset="-122"/>
                <a:ea typeface="黑体" panose="02010609060101010101" charset="-122"/>
                <a:cs typeface="黑体" panose="02010609060101010101" charset="-122"/>
              </a:rPr>
              <a:t>周岁；</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zh-CN" altLang="en-US" sz="1600">
                <a:solidFill>
                  <a:schemeClr val="tx1"/>
                </a:solidFill>
                <a:latin typeface="黑体" panose="02010609060101010101" charset="-122"/>
                <a:ea typeface="黑体" panose="02010609060101010101" charset="-122"/>
                <a:cs typeface="黑体" panose="02010609060101010101" charset="-122"/>
              </a:rPr>
              <a:t>目前处于居家护理环境，且存在需要照护者护理的皮肤伤口</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fontAlgn="auto">
              <a:lnSpc>
                <a:spcPct val="150000"/>
              </a:lnSpc>
            </a:pPr>
            <a:r>
              <a:rPr lang="zh-CN" altLang="en-US" sz="1600">
                <a:solidFill>
                  <a:srgbClr val="C00000"/>
                </a:solidFill>
                <a:latin typeface="黑体" panose="02010609060101010101" charset="-122"/>
                <a:ea typeface="黑体" panose="02010609060101010101" charset="-122"/>
                <a:cs typeface="黑体" panose="02010609060101010101" charset="-122"/>
              </a:rPr>
              <a:t>排除标准：</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zh-CN" altLang="en-US" sz="1600">
                <a:solidFill>
                  <a:schemeClr val="tx1"/>
                </a:solidFill>
                <a:latin typeface="黑体" panose="02010609060101010101" charset="-122"/>
                <a:ea typeface="黑体" panose="02010609060101010101" charset="-122"/>
                <a:cs typeface="黑体" panose="02010609060101010101" charset="-122"/>
              </a:rPr>
              <a:t>合并有其他严重的系统性疾病（如严重先天性心脏病、肝肾功能衰竭等）；</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当前正处于重度感染、脓毒血症等急需住院治疗的危急状态；</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zh-CN" altLang="en-US" sz="1600">
                <a:solidFill>
                  <a:schemeClr val="tx1"/>
                </a:solidFill>
                <a:latin typeface="黑体" panose="02010609060101010101" charset="-122"/>
                <a:ea typeface="黑体" panose="02010609060101010101" charset="-122"/>
                <a:cs typeface="黑体" panose="02010609060101010101" charset="-122"/>
              </a:rPr>
              <a:t>患有其他严重的皮肤疾病，影响对</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伤口评估的判断</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en-US" altLang="en-US" sz="1600">
                <a:solidFill>
                  <a:schemeClr val="tx1"/>
                </a:solidFill>
                <a:latin typeface="黑体" panose="02010609060101010101" charset="-122"/>
                <a:ea typeface="黑体" panose="02010609060101010101" charset="-122"/>
                <a:cs typeface="黑体" panose="02010609060101010101" charset="-122"/>
              </a:rPr>
              <a:t>④</a:t>
            </a:r>
            <a:r>
              <a:rPr lang="zh-CN" altLang="en-US" sz="1600">
                <a:solidFill>
                  <a:schemeClr val="tx1"/>
                </a:solidFill>
                <a:latin typeface="黑体" panose="02010609060101010101" charset="-122"/>
                <a:ea typeface="黑体" panose="02010609060101010101" charset="-122"/>
                <a:cs typeface="黑体" panose="02010609060101010101" charset="-122"/>
              </a:rPr>
              <a:t>同时参加其他干预性研究</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a:buFont typeface="Arial" panose="020B0604020202090204" pitchFamily="34" charset="0"/>
              <a:buNone/>
            </a:pP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a:buFont typeface="Arial" panose="020B0604020202090204" pitchFamily="34" charset="0"/>
              <a:buNone/>
            </a:pP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15851"/>
    </mc:Choice>
    <mc:Fallback>
      <p:transition advTm="1585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641096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rPr>
              <a:t>第四部分：</a:t>
            </a:r>
            <a:r>
              <a:rPr lang="zh-CN" altLang="en-US" sz="1600" b="1">
                <a:latin typeface="黑体" panose="02010609060101010101" charset="-122"/>
                <a:ea typeface="黑体" panose="02010609060101010101" charset="-122"/>
                <a:sym typeface="+mn-ea"/>
              </a:rPr>
              <a:t>EB患儿照顾者居家皮肤伤口护理能力提升方案的</a:t>
            </a:r>
            <a:r>
              <a:rPr lang="zh-CN" altLang="en-US" sz="1600" b="1">
                <a:latin typeface="黑体" panose="02010609060101010101" charset="-122"/>
                <a:ea typeface="黑体" panose="02010609060101010101" charset="-122"/>
                <a:sym typeface="+mn-ea"/>
              </a:rPr>
              <a:t>应用</a:t>
            </a:r>
            <a:endParaRPr lang="zh-CN" altLang="en-US" sz="1600" b="1">
              <a:latin typeface="黑体" panose="02010609060101010101" charset="-122"/>
              <a:ea typeface="黑体" panose="02010609060101010101" charset="-122"/>
              <a:sym typeface="+mn-ea"/>
            </a:endParaRPr>
          </a:p>
        </p:txBody>
      </p:sp>
      <p:sp>
        <p:nvSpPr>
          <p:cNvPr id="6" name="文本框 5"/>
          <p:cNvSpPr txBox="1"/>
          <p:nvPr/>
        </p:nvSpPr>
        <p:spPr>
          <a:xfrm>
            <a:off x="4766945" y="117856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——纳排</a:t>
            </a:r>
            <a:r>
              <a:rPr lang="zh-CN" altLang="en-US" sz="1600" b="1">
                <a:solidFill>
                  <a:srgbClr val="C00000"/>
                </a:solidFill>
                <a:latin typeface="黑体" panose="02010609060101010101" charset="-122"/>
                <a:ea typeface="黑体" panose="02010609060101010101" charset="-122"/>
              </a:rPr>
              <a:t>标准</a:t>
            </a:r>
            <a:endParaRPr lang="zh-CN" altLang="en-US" sz="1600" b="1">
              <a:solidFill>
                <a:srgbClr val="C00000"/>
              </a:solidFill>
              <a:latin typeface="黑体" panose="02010609060101010101" charset="-122"/>
              <a:ea typeface="黑体" panose="02010609060101010101" charset="-122"/>
            </a:endParaRPr>
          </a:p>
        </p:txBody>
      </p:sp>
      <p:sp>
        <p:nvSpPr>
          <p:cNvPr id="4" name="文本框 3"/>
          <p:cNvSpPr txBox="1"/>
          <p:nvPr/>
        </p:nvSpPr>
        <p:spPr>
          <a:xfrm>
            <a:off x="238760" y="1589405"/>
            <a:ext cx="8805545" cy="3415030"/>
          </a:xfrm>
          <a:prstGeom prst="rect">
            <a:avLst/>
          </a:prstGeom>
          <a:noFill/>
        </p:spPr>
        <p:txBody>
          <a:bodyPr wrap="square" rtlCol="0">
            <a:spAutoFit/>
          </a:bodyPr>
          <a:p>
            <a:pPr marL="0" lvl="1" algn="l" fontAlgn="auto">
              <a:lnSpc>
                <a:spcPct val="10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照顾者纳排标准：</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fontAlgn="auto">
              <a:lnSpc>
                <a:spcPct val="150000"/>
              </a:lnSpc>
            </a:pPr>
            <a:r>
              <a:rPr lang="zh-CN" altLang="en-US" sz="1600">
                <a:solidFill>
                  <a:srgbClr val="C00000"/>
                </a:solidFill>
                <a:latin typeface="黑体" panose="02010609060101010101" charset="-122"/>
                <a:ea typeface="黑体" panose="02010609060101010101" charset="-122"/>
                <a:cs typeface="黑体" panose="02010609060101010101" charset="-122"/>
              </a:rPr>
              <a:t>纳入标准：</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zh-CN" altLang="en-US" sz="1600">
                <a:solidFill>
                  <a:schemeClr val="tx1"/>
                </a:solidFill>
                <a:latin typeface="黑体" panose="02010609060101010101" charset="-122"/>
                <a:ea typeface="黑体" panose="02010609060101010101" charset="-122"/>
                <a:cs typeface="黑体" panose="02010609060101010101" charset="-122"/>
              </a:rPr>
              <a:t>为上述入选患儿的主要照护者，每日照顾时间</a:t>
            </a:r>
            <a:r>
              <a:rPr lang="en-US" altLang="zh-CN" sz="1600">
                <a:solidFill>
                  <a:schemeClr val="tx1"/>
                </a:solidFill>
                <a:latin typeface="黑体" panose="02010609060101010101" charset="-122"/>
                <a:ea typeface="黑体" panose="02010609060101010101" charset="-122"/>
                <a:cs typeface="黑体" panose="02010609060101010101" charset="-122"/>
              </a:rPr>
              <a:t>≥4h</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年龄</a:t>
            </a:r>
            <a:r>
              <a:rPr lang="en-US" altLang="zh-CN" sz="1600">
                <a:solidFill>
                  <a:schemeClr val="tx1"/>
                </a:solidFill>
                <a:latin typeface="黑体" panose="02010609060101010101" charset="-122"/>
                <a:ea typeface="黑体" panose="02010609060101010101" charset="-122"/>
                <a:cs typeface="黑体" panose="02010609060101010101" charset="-122"/>
              </a:rPr>
              <a:t>≥18</a:t>
            </a:r>
            <a:r>
              <a:rPr lang="zh-CN" altLang="en-US" sz="1600">
                <a:solidFill>
                  <a:schemeClr val="tx1"/>
                </a:solidFill>
                <a:latin typeface="黑体" panose="02010609060101010101" charset="-122"/>
                <a:ea typeface="黑体" panose="02010609060101010101" charset="-122"/>
                <a:cs typeface="黑体" panose="02010609060101010101" charset="-122"/>
              </a:rPr>
              <a:t>周岁；</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zh-CN" altLang="en-US" sz="1600">
                <a:solidFill>
                  <a:schemeClr val="tx1"/>
                </a:solidFill>
                <a:latin typeface="黑体" panose="02010609060101010101" charset="-122"/>
                <a:ea typeface="黑体" panose="02010609060101010101" charset="-122"/>
                <a:cs typeface="黑体" panose="02010609060101010101" charset="-122"/>
              </a:rPr>
              <a:t>具备基本的中文读写与沟通能力，能使用智能手机进行视频随访和填写问卷；</a:t>
            </a:r>
            <a:r>
              <a:rPr lang="en-US" altLang="en-US" sz="1600">
                <a:solidFill>
                  <a:schemeClr val="tx1"/>
                </a:solidFill>
                <a:latin typeface="黑体" panose="02010609060101010101" charset="-122"/>
                <a:ea typeface="黑体" panose="02010609060101010101" charset="-122"/>
                <a:cs typeface="黑体" panose="02010609060101010101" charset="-122"/>
              </a:rPr>
              <a:t>④</a:t>
            </a:r>
            <a:r>
              <a:rPr lang="zh-CN" altLang="en-US" sz="1600">
                <a:solidFill>
                  <a:schemeClr val="tx1"/>
                </a:solidFill>
                <a:latin typeface="黑体" panose="02010609060101010101" charset="-122"/>
                <a:ea typeface="黑体" panose="02010609060101010101" charset="-122"/>
                <a:cs typeface="黑体" panose="02010609060101010101" charset="-122"/>
              </a:rPr>
              <a:t>知情同意并自愿参与</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fontAlgn="auto">
              <a:lnSpc>
                <a:spcPct val="150000"/>
              </a:lnSpc>
            </a:pPr>
            <a:r>
              <a:rPr lang="zh-CN" altLang="en-US" sz="1600">
                <a:solidFill>
                  <a:srgbClr val="C00000"/>
                </a:solidFill>
                <a:latin typeface="黑体" panose="02010609060101010101" charset="-122"/>
                <a:ea typeface="黑体" panose="02010609060101010101" charset="-122"/>
                <a:cs typeface="黑体" panose="02010609060101010101" charset="-122"/>
              </a:rPr>
              <a:t>排除标准：</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zh-CN" altLang="en-US" sz="1600">
                <a:solidFill>
                  <a:schemeClr val="tx1"/>
                </a:solidFill>
                <a:latin typeface="黑体" panose="02010609060101010101" charset="-122"/>
                <a:ea typeface="黑体" panose="02010609060101010101" charset="-122"/>
                <a:cs typeface="黑体" panose="02010609060101010101" charset="-122"/>
              </a:rPr>
              <a:t>存在认知障碍或精神心理疾病，无法配合完成研究干预与评价；</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同时参与其他干预性临床研究</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marL="0" lvl="1" algn="l" fontAlgn="auto">
              <a:lnSpc>
                <a:spcPct val="10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中止与退出标准：</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lvl="1" indent="0" fontAlgn="auto">
              <a:lnSpc>
                <a:spcPct val="150000"/>
              </a:lnSpc>
            </a:pP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zh-CN" altLang="en-US" sz="1600">
                <a:solidFill>
                  <a:schemeClr val="tx1"/>
                </a:solidFill>
                <a:latin typeface="黑体" panose="02010609060101010101" charset="-122"/>
                <a:ea typeface="黑体" panose="02010609060101010101" charset="-122"/>
                <a:cs typeface="黑体" panose="02010609060101010101" charset="-122"/>
              </a:rPr>
              <a:t>研究期间患儿病情变化，需长期住院治疗；</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照护者因个人原因主动要求退出研究；</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zh-CN" altLang="en-US" sz="1600">
                <a:solidFill>
                  <a:schemeClr val="tx1"/>
                </a:solidFill>
                <a:latin typeface="黑体" panose="02010609060101010101" charset="-122"/>
                <a:ea typeface="黑体" panose="02010609060101010101" charset="-122"/>
                <a:cs typeface="黑体" panose="02010609060101010101" charset="-122"/>
              </a:rPr>
              <a:t>失访</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lvl="1" indent="0">
              <a:buFont typeface="Arial" panose="020B0604020202090204" pitchFamily="34" charset="0"/>
              <a:buNone/>
            </a:pP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968"/>
    </mc:Choice>
    <mc:Fallback>
      <p:transition advTm="396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645731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a:t>
            </a:r>
            <a:r>
              <a:rPr lang="zh-CN" altLang="en-US" sz="1600" b="1">
                <a:latin typeface="黑体" panose="02010609060101010101" charset="-122"/>
                <a:ea typeface="黑体" panose="02010609060101010101" charset="-122"/>
                <a:sym typeface="+mn-ea"/>
              </a:rPr>
              <a:t>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238760" y="1696720"/>
            <a:ext cx="8805545" cy="2799715"/>
          </a:xfrm>
          <a:prstGeom prst="rect">
            <a:avLst/>
          </a:prstGeom>
          <a:noFill/>
        </p:spPr>
        <p:txBody>
          <a:bodyPr wrap="square" rtlCol="0">
            <a:spAutoFit/>
          </a:bodyPr>
          <a:p>
            <a:pPr lvl="1"/>
            <a:r>
              <a:rPr lang="zh-CN" altLang="en-US" sz="1600">
                <a:latin typeface="黑体" panose="02010609060101010101" charset="-122"/>
                <a:ea typeface="黑体" panose="02010609060101010101" charset="-122"/>
                <a:cs typeface="黑体" panose="02010609060101010101" charset="-122"/>
                <a:sym typeface="+mn-ea"/>
              </a:rPr>
              <a:t>本研究采用自身前后对照设计，以</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照护能力量表（</a:t>
            </a:r>
            <a:r>
              <a:rPr lang="en-US" altLang="zh-CN" sz="1600">
                <a:solidFill>
                  <a:srgbClr val="C00000"/>
                </a:solidFill>
                <a:latin typeface="黑体" panose="02010609060101010101" charset="-122"/>
                <a:ea typeface="黑体" panose="02010609060101010101" charset="-122"/>
                <a:cs typeface="黑体" panose="02010609060101010101" charset="-122"/>
                <a:sym typeface="+mn-ea"/>
              </a:rPr>
              <a:t>FCTI</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）得分</a:t>
            </a:r>
            <a:r>
              <a:rPr lang="zh-CN" altLang="en-US" sz="1600">
                <a:latin typeface="黑体" panose="02010609060101010101" charset="-122"/>
                <a:ea typeface="黑体" panose="02010609060101010101" charset="-122"/>
                <a:cs typeface="黑体" panose="02010609060101010101" charset="-122"/>
                <a:sym typeface="+mn-ea"/>
              </a:rPr>
              <a:t>为主要结局指标。</a:t>
            </a:r>
            <a:endParaRPr lang="zh-CN" altLang="en-US" sz="1600">
              <a:latin typeface="黑体" panose="02010609060101010101" charset="-122"/>
              <a:ea typeface="黑体" panose="02010609060101010101" charset="-122"/>
              <a:cs typeface="黑体" panose="02010609060101010101" charset="-122"/>
              <a:sym typeface="+mn-ea"/>
            </a:endParaRPr>
          </a:p>
          <a:p>
            <a:pPr lvl="1"/>
            <a:r>
              <a:rPr lang="zh-CN" altLang="en-US" sz="1600">
                <a:latin typeface="黑体" panose="02010609060101010101" charset="-122"/>
                <a:ea typeface="黑体" panose="02010609060101010101" charset="-122"/>
                <a:cs typeface="黑体" panose="02010609060101010101" charset="-122"/>
                <a:sym typeface="+mn-ea"/>
              </a:rPr>
              <a:t>采用</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配对</a:t>
            </a:r>
            <a:r>
              <a:rPr lang="en-US" altLang="zh-CN" sz="1600">
                <a:solidFill>
                  <a:srgbClr val="C00000"/>
                </a:solidFill>
                <a:latin typeface="黑体" panose="02010609060101010101" charset="-122"/>
                <a:ea typeface="黑体" panose="02010609060101010101" charset="-122"/>
                <a:cs typeface="黑体" panose="02010609060101010101" charset="-122"/>
                <a:sym typeface="+mn-ea"/>
              </a:rPr>
              <a:t>t</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检验</a:t>
            </a:r>
            <a:r>
              <a:rPr lang="zh-CN" altLang="en-US" sz="1600">
                <a:latin typeface="黑体" panose="02010609060101010101" charset="-122"/>
                <a:ea typeface="黑体" panose="02010609060101010101" charset="-122"/>
                <a:cs typeface="黑体" panose="02010609060101010101" charset="-122"/>
                <a:sym typeface="+mn-ea"/>
              </a:rPr>
              <a:t>的样本量计算公式进行估算</a:t>
            </a:r>
            <a:endParaRPr lang="zh-CN" altLang="en-US" sz="1600">
              <a:latin typeface="黑体" panose="02010609060101010101" charset="-122"/>
              <a:ea typeface="黑体" panose="02010609060101010101" charset="-122"/>
              <a:cs typeface="黑体" panose="02010609060101010101" charset="-122"/>
              <a:sym typeface="+mn-ea"/>
            </a:endParaRPr>
          </a:p>
          <a:p>
            <a:pPr lvl="1"/>
            <a:endParaRPr lang="en-US" altLang="zh-CN" sz="1600">
              <a:latin typeface="黑体" panose="02010609060101010101" charset="-122"/>
              <a:ea typeface="黑体" panose="02010609060101010101" charset="-122"/>
              <a:cs typeface="黑体" panose="02010609060101010101" charset="-122"/>
              <a:sym typeface="+mn-ea"/>
            </a:endParaRPr>
          </a:p>
          <a:p>
            <a:pPr lvl="1"/>
            <a:endParaRPr lang="en-US" altLang="zh-CN" sz="1600">
              <a:latin typeface="黑体" panose="02010609060101010101" charset="-122"/>
              <a:ea typeface="黑体" panose="02010609060101010101" charset="-122"/>
              <a:cs typeface="黑体" panose="02010609060101010101" charset="-122"/>
              <a:sym typeface="+mn-ea"/>
            </a:endParaRPr>
          </a:p>
          <a:p>
            <a:pPr lvl="1"/>
            <a:endParaRPr lang="zh-CN" altLang="en-US" sz="1600">
              <a:latin typeface="黑体" panose="02010609060101010101" charset="-122"/>
              <a:ea typeface="黑体" panose="02010609060101010101" charset="-122"/>
              <a:cs typeface="黑体" panose="02010609060101010101" charset="-122"/>
              <a:sym typeface="+mn-ea"/>
            </a:endParaRPr>
          </a:p>
          <a:p>
            <a:pPr lvl="1"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rPr>
              <a:t>其中显著性水平</a:t>
            </a:r>
            <a:r>
              <a:rPr lang="en-US" altLang="zh-CN" sz="1600">
                <a:solidFill>
                  <a:schemeClr val="tx1"/>
                </a:solidFill>
                <a:latin typeface="黑体" panose="02010609060101010101" charset="-122"/>
                <a:ea typeface="黑体" panose="02010609060101010101" charset="-122"/>
                <a:cs typeface="黑体" panose="02010609060101010101" charset="-122"/>
              </a:rPr>
              <a:t>α</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0.05</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=1.96</a:t>
            </a:r>
            <a:r>
              <a:rPr lang="zh-CN" altLang="en-US" sz="1600">
                <a:solidFill>
                  <a:schemeClr val="tx1"/>
                </a:solidFill>
                <a:latin typeface="黑体" panose="02010609060101010101" charset="-122"/>
                <a:ea typeface="黑体" panose="02010609060101010101" charset="-122"/>
                <a:cs typeface="黑体" panose="02010609060101010101" charset="-122"/>
              </a:rPr>
              <a:t>；检验效能</a:t>
            </a:r>
            <a:r>
              <a:rPr lang="en-US" altLang="zh-CN" sz="1600">
                <a:solidFill>
                  <a:schemeClr val="tx1"/>
                </a:solidFill>
                <a:latin typeface="黑体" panose="02010609060101010101" charset="-122"/>
                <a:ea typeface="黑体" panose="02010609060101010101" charset="-122"/>
                <a:cs typeface="黑体" panose="02010609060101010101" charset="-122"/>
              </a:rPr>
              <a:t>1-β</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80%</a:t>
            </a:r>
            <a:r>
              <a:rPr lang="zh-CN" altLang="en-US" sz="1600">
                <a:solidFill>
                  <a:schemeClr val="tx1"/>
                </a:solidFill>
                <a:latin typeface="黑体" panose="02010609060101010101" charset="-122"/>
                <a:ea typeface="黑体" panose="02010609060101010101" charset="-122"/>
                <a:cs typeface="黑体" panose="02010609060101010101" charset="-122"/>
              </a:rPr>
              <a:t>，对应</a:t>
            </a:r>
            <a:r>
              <a:rPr lang="en-US" altLang="zh-CN" sz="1600">
                <a:solidFill>
                  <a:schemeClr val="tx1"/>
                </a:solidFill>
                <a:latin typeface="黑体" panose="02010609060101010101" charset="-122"/>
                <a:ea typeface="黑体" panose="02010609060101010101" charset="-122"/>
                <a:cs typeface="黑体" panose="02010609060101010101" charset="-122"/>
              </a:rPr>
              <a:t>=0.84</a:t>
            </a:r>
            <a:r>
              <a:rPr lang="zh-CN" altLang="en-US" sz="1600">
                <a:solidFill>
                  <a:schemeClr val="tx1"/>
                </a:solidFill>
                <a:latin typeface="黑体" panose="02010609060101010101" charset="-122"/>
                <a:ea typeface="黑体" panose="02010609060101010101" charset="-122"/>
                <a:cs typeface="黑体" panose="02010609060101010101" charset="-122"/>
              </a:rPr>
              <a:t>；参考类似慢性病家庭照护者能力干预研究，照护能力量表得分干预前后差值标准差为</a:t>
            </a:r>
            <a:r>
              <a:rPr lang="en-US" altLang="zh-CN" sz="1600">
                <a:solidFill>
                  <a:schemeClr val="tx1"/>
                </a:solidFill>
                <a:latin typeface="黑体" panose="02010609060101010101" charset="-122"/>
                <a:ea typeface="黑体" panose="02010609060101010101" charset="-122"/>
                <a:cs typeface="黑体" panose="02010609060101010101" charset="-122"/>
              </a:rPr>
              <a:t>5.38</a:t>
            </a:r>
            <a:r>
              <a:rPr lang="zh-CN" altLang="en-US" sz="1600">
                <a:solidFill>
                  <a:schemeClr val="tx1"/>
                </a:solidFill>
                <a:latin typeface="黑体" panose="02010609060101010101" charset="-122"/>
                <a:ea typeface="黑体" panose="02010609060101010101" charset="-122"/>
                <a:cs typeface="黑体" panose="02010609060101010101" charset="-122"/>
              </a:rPr>
              <a:t>分；考虑到本研究的干预时间较短，本研究将照护能力量表得分平均降低</a:t>
            </a:r>
            <a:r>
              <a:rPr lang="en-US" altLang="zh-CN" sz="1600">
                <a:solidFill>
                  <a:schemeClr val="tx1"/>
                </a:solidFill>
                <a:latin typeface="黑体" panose="02010609060101010101" charset="-122"/>
                <a:ea typeface="黑体" panose="02010609060101010101" charset="-122"/>
                <a:cs typeface="黑体" panose="02010609060101010101" charset="-122"/>
              </a:rPr>
              <a:t>3.5</a:t>
            </a:r>
            <a:r>
              <a:rPr lang="zh-CN" altLang="en-US" sz="1600">
                <a:solidFill>
                  <a:schemeClr val="tx1"/>
                </a:solidFill>
                <a:latin typeface="黑体" panose="02010609060101010101" charset="-122"/>
                <a:ea typeface="黑体" panose="02010609060101010101" charset="-122"/>
                <a:cs typeface="黑体" panose="02010609060101010101" charset="-122"/>
              </a:rPr>
              <a:t>分具有临床意义，计算得出所需样本量为</a:t>
            </a:r>
            <a:r>
              <a:rPr lang="en-US" altLang="zh-CN" sz="1600">
                <a:solidFill>
                  <a:srgbClr val="C00000"/>
                </a:solidFill>
                <a:latin typeface="黑体" panose="02010609060101010101" charset="-122"/>
                <a:ea typeface="黑体" panose="02010609060101010101" charset="-122"/>
                <a:cs typeface="黑体" panose="02010609060101010101" charset="-122"/>
              </a:rPr>
              <a:t>19</a:t>
            </a:r>
            <a:r>
              <a:rPr lang="zh-CN" altLang="en-US" sz="1600">
                <a:solidFill>
                  <a:srgbClr val="C00000"/>
                </a:solidFill>
                <a:latin typeface="黑体" panose="02010609060101010101" charset="-122"/>
                <a:ea typeface="黑体" panose="02010609060101010101" charset="-122"/>
                <a:cs typeface="黑体" panose="02010609060101010101" charset="-122"/>
              </a:rPr>
              <a:t>例</a:t>
            </a:r>
            <a:r>
              <a:rPr lang="zh-CN" altLang="en-US" sz="1600">
                <a:solidFill>
                  <a:schemeClr val="tx1"/>
                </a:solidFill>
                <a:latin typeface="黑体" panose="02010609060101010101" charset="-122"/>
                <a:ea typeface="黑体" panose="02010609060101010101" charset="-122"/>
                <a:cs typeface="黑体" panose="02010609060101010101" charset="-122"/>
              </a:rPr>
              <a:t>。考虑到约</a:t>
            </a:r>
            <a:r>
              <a:rPr lang="en-US" altLang="zh-CN" sz="1600">
                <a:solidFill>
                  <a:schemeClr val="tx1"/>
                </a:solidFill>
                <a:latin typeface="黑体" panose="02010609060101010101" charset="-122"/>
                <a:ea typeface="黑体" panose="02010609060101010101" charset="-122"/>
                <a:cs typeface="黑体" panose="02010609060101010101" charset="-122"/>
              </a:rPr>
              <a:t>20%</a:t>
            </a:r>
            <a:r>
              <a:rPr lang="zh-CN" altLang="en-US" sz="1600">
                <a:solidFill>
                  <a:schemeClr val="tx1"/>
                </a:solidFill>
                <a:latin typeface="黑体" panose="02010609060101010101" charset="-122"/>
                <a:ea typeface="黑体" panose="02010609060101010101" charset="-122"/>
                <a:cs typeface="黑体" panose="02010609060101010101" charset="-122"/>
              </a:rPr>
              <a:t>的脱落率，本研究计划招募</a:t>
            </a:r>
            <a:r>
              <a:rPr lang="en-US" altLang="zh-CN" sz="1600">
                <a:solidFill>
                  <a:srgbClr val="C00000"/>
                </a:solidFill>
                <a:latin typeface="黑体" panose="02010609060101010101" charset="-122"/>
                <a:ea typeface="黑体" panose="02010609060101010101" charset="-122"/>
                <a:cs typeface="黑体" panose="02010609060101010101" charset="-122"/>
              </a:rPr>
              <a:t>23</a:t>
            </a:r>
            <a:r>
              <a:rPr lang="zh-CN" altLang="en-US" sz="1600">
                <a:solidFill>
                  <a:srgbClr val="C00000"/>
                </a:solidFill>
                <a:latin typeface="黑体" panose="02010609060101010101" charset="-122"/>
                <a:ea typeface="黑体" panose="02010609060101010101" charset="-122"/>
                <a:cs typeface="黑体" panose="02010609060101010101" charset="-122"/>
              </a:rPr>
              <a:t>例</a:t>
            </a:r>
            <a:r>
              <a:rPr lang="en-US" altLang="zh-CN" sz="1600">
                <a:solidFill>
                  <a:srgbClr val="C00000"/>
                </a:solidFill>
                <a:latin typeface="黑体" panose="02010609060101010101" charset="-122"/>
                <a:ea typeface="黑体" panose="02010609060101010101" charset="-122"/>
                <a:cs typeface="黑体" panose="02010609060101010101" charset="-122"/>
              </a:rPr>
              <a:t>EB</a:t>
            </a:r>
            <a:r>
              <a:rPr lang="zh-CN" altLang="en-US" sz="1600">
                <a:solidFill>
                  <a:srgbClr val="C00000"/>
                </a:solidFill>
                <a:latin typeface="黑体" panose="02010609060101010101" charset="-122"/>
                <a:ea typeface="黑体" panose="02010609060101010101" charset="-122"/>
                <a:cs typeface="黑体" panose="02010609060101010101" charset="-122"/>
              </a:rPr>
              <a:t>患儿及其主要照护者</a:t>
            </a:r>
            <a:r>
              <a:rPr lang="zh-CN" altLang="en-US" sz="1600">
                <a:solidFill>
                  <a:schemeClr val="tx1"/>
                </a:solidFill>
                <a:latin typeface="黑体" panose="02010609060101010101" charset="-122"/>
                <a:ea typeface="黑体" panose="02010609060101010101" charset="-122"/>
                <a:cs typeface="黑体" panose="02010609060101010101" charset="-122"/>
              </a:rPr>
              <a:t>。</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613400" y="117856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1600" b="1">
                <a:solidFill>
                  <a:srgbClr val="C00000"/>
                </a:solidFill>
                <a:latin typeface="黑体" panose="02010609060101010101" charset="-122"/>
                <a:ea typeface="黑体" panose="02010609060101010101" charset="-122"/>
              </a:rPr>
              <a:t>样本量</a:t>
            </a:r>
            <a:endParaRPr lang="zh-CN" altLang="en-US" sz="1600" b="1">
              <a:solidFill>
                <a:srgbClr val="C00000"/>
              </a:solidFill>
              <a:latin typeface="黑体" panose="02010609060101010101" charset="-122"/>
              <a:ea typeface="黑体" panose="02010609060101010101" charset="-122"/>
            </a:endParaRPr>
          </a:p>
        </p:txBody>
      </p:sp>
      <p:pic>
        <p:nvPicPr>
          <p:cNvPr id="9" name="图片 8" descr="截屏2025-10-29 16.13.54"/>
          <p:cNvPicPr>
            <a:picLocks noChangeAspect="1"/>
          </p:cNvPicPr>
          <p:nvPr/>
        </p:nvPicPr>
        <p:blipFill>
          <a:blip r:embed="rId1"/>
          <a:srcRect l="1417" t="10938" r="10931" b="19438"/>
          <a:stretch>
            <a:fillRect/>
          </a:stretch>
        </p:blipFill>
        <p:spPr>
          <a:xfrm>
            <a:off x="4763770" y="2174875"/>
            <a:ext cx="2749550" cy="707390"/>
          </a:xfrm>
          <a:prstGeom prst="rect">
            <a:avLst/>
          </a:prstGeom>
        </p:spPr>
      </p:pic>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2"/>
            </p:custDataLst>
          </p:nvPr>
        </p:nvPicPr>
        <p:blipFill>
          <a:blip r:embed="rId3"/>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3928"/>
    </mc:Choice>
    <mc:Fallback>
      <p:transition advTm="3392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700"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25730" y="1618615"/>
            <a:ext cx="8947785" cy="2306955"/>
          </a:xfrm>
          <a:prstGeom prst="rect">
            <a:avLst/>
          </a:prstGeom>
          <a:noFill/>
        </p:spPr>
        <p:txBody>
          <a:bodyPr wrap="square" rtlCol="0">
            <a:spAutoFit/>
          </a:bodyPr>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sym typeface="+mn-ea"/>
              </a:rPr>
              <a:t>本研究由复旦大学附属儿科医院牵头实施，主要负责包括：患儿的招募与筛选、干预工具包的发放、以及对研究过程的专业支持。</a:t>
            </a: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sym typeface="+mn-ea"/>
              </a:rPr>
              <a:t>本研究的主要场所为入选患儿家庭的</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居家环境</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干预措施</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（如照护者使用《居家皮肤伤口护理工具包》进行皮肤伤口护理）及</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数据的收集</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可通过线上线下结合（如上海市的家庭可通过上门进行收集，非上海市的家庭通过腾讯会议等软件进行操作录制、在线问卷填写、远程访谈）。</a:t>
            </a: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sym typeface="+mn-ea"/>
              </a:rPr>
              <a:t>此外，部分</a:t>
            </a:r>
            <a:r>
              <a:rPr lang="zh-CN" altLang="en-US" sz="1600">
                <a:solidFill>
                  <a:srgbClr val="C00000"/>
                </a:solidFill>
                <a:latin typeface="黑体" panose="02010609060101010101" charset="-122"/>
                <a:ea typeface="黑体" panose="02010609060101010101" charset="-122"/>
                <a:cs typeface="黑体" panose="02010609060101010101" charset="-122"/>
                <a:sym typeface="+mn-ea"/>
              </a:rPr>
              <a:t>护理培训或指导</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通过线上线下相结合的形式开展。</a:t>
            </a: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4766945" y="117856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——研究对象</a:t>
            </a:r>
            <a:r>
              <a:rPr lang="zh-CN" altLang="en-US" sz="1600" b="1">
                <a:solidFill>
                  <a:srgbClr val="C00000"/>
                </a:solidFill>
                <a:latin typeface="黑体" panose="02010609060101010101" charset="-122"/>
                <a:ea typeface="黑体" panose="02010609060101010101" charset="-122"/>
              </a:rPr>
              <a:t>招募</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18483"/>
    </mc:Choice>
    <mc:Fallback>
      <p:transition advTm="1848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291465" y="1098550"/>
            <a:ext cx="8947785" cy="337185"/>
          </a:xfrm>
          <a:prstGeom prst="rect">
            <a:avLst/>
          </a:prstGeom>
          <a:noFill/>
        </p:spPr>
        <p:txBody>
          <a:bodyPr wrap="square" rtlCol="0">
            <a:spAutoFit/>
          </a:bodyPr>
          <a:p>
            <a:r>
              <a:rPr lang="en-US" altLang="en-US" sz="1600">
                <a:solidFill>
                  <a:schemeClr val="tx1"/>
                </a:solidFill>
                <a:latin typeface="黑体" panose="02010609060101010101" charset="-122"/>
                <a:ea typeface="黑体" panose="02010609060101010101" charset="-122"/>
                <a:cs typeface="黑体" panose="02010609060101010101" charset="-122"/>
              </a:rPr>
              <a:t>①</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患儿一般情况调查表</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11165" y="104775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a:t>
            </a:r>
            <a:r>
              <a:rPr lang="zh-CN" altLang="en-US" sz="1600" b="1">
                <a:solidFill>
                  <a:srgbClr val="C00000"/>
                </a:solidFill>
                <a:latin typeface="黑体" panose="02010609060101010101" charset="-122"/>
                <a:ea typeface="黑体" panose="02010609060101010101" charset="-122"/>
              </a:rPr>
              <a:t>工具</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11" name="图片 11" descr="截屏2025-10-11 15.55.57"/>
          <p:cNvPicPr>
            <a:picLocks noChangeAspect="1"/>
          </p:cNvPicPr>
          <p:nvPr/>
        </p:nvPicPr>
        <p:blipFill>
          <a:blip r:embed="rId3"/>
          <a:srcRect l="1467" t="1045" r="1984"/>
          <a:stretch>
            <a:fillRect/>
          </a:stretch>
        </p:blipFill>
        <p:spPr>
          <a:xfrm>
            <a:off x="291465" y="1584960"/>
            <a:ext cx="2827655" cy="3516630"/>
          </a:xfrm>
          <a:prstGeom prst="rect">
            <a:avLst/>
          </a:prstGeom>
        </p:spPr>
      </p:pic>
      <p:pic>
        <p:nvPicPr>
          <p:cNvPr id="6" name="图片 12" descr="截屏2025-10-11 15.56.25"/>
          <p:cNvPicPr>
            <a:picLocks noChangeAspect="1"/>
          </p:cNvPicPr>
          <p:nvPr/>
        </p:nvPicPr>
        <p:blipFill>
          <a:blip r:embed="rId4"/>
          <a:srcRect t="639" r="1765"/>
          <a:stretch>
            <a:fillRect/>
          </a:stretch>
        </p:blipFill>
        <p:spPr>
          <a:xfrm>
            <a:off x="3210560" y="1584960"/>
            <a:ext cx="2778125" cy="3589655"/>
          </a:xfrm>
          <a:prstGeom prst="rect">
            <a:avLst/>
          </a:prstGeom>
        </p:spPr>
      </p:pic>
      <p:pic>
        <p:nvPicPr>
          <p:cNvPr id="9" name="图片 13" descr="截屏2025-10-11 15.56.55"/>
          <p:cNvPicPr>
            <a:picLocks noChangeAspect="1"/>
          </p:cNvPicPr>
          <p:nvPr/>
        </p:nvPicPr>
        <p:blipFill>
          <a:blip r:embed="rId5"/>
          <a:srcRect l="1396" t="930" r="1858" b="920"/>
          <a:stretch>
            <a:fillRect/>
          </a:stretch>
        </p:blipFill>
        <p:spPr>
          <a:xfrm>
            <a:off x="6080125" y="1584960"/>
            <a:ext cx="2927350" cy="3515360"/>
          </a:xfrm>
          <a:prstGeom prst="rect">
            <a:avLst/>
          </a:prstGeom>
        </p:spPr>
      </p:pic>
      <p:sp>
        <p:nvSpPr>
          <p:cNvPr id="10" name="文本框 9"/>
          <p:cNvSpPr txBox="1"/>
          <p:nvPr/>
        </p:nvSpPr>
        <p:spPr>
          <a:xfrm>
            <a:off x="1873250" y="2638425"/>
            <a:ext cx="1140460" cy="299085"/>
          </a:xfrm>
          <a:prstGeom prst="rect">
            <a:avLst/>
          </a:prstGeom>
          <a:noFill/>
        </p:spPr>
        <p:txBody>
          <a:bodyPr wrap="square" rtlCol="0">
            <a:spAutoFit/>
          </a:bodyPr>
          <a:p>
            <a:r>
              <a:rPr lang="zh-CN" altLang="en-US">
                <a:solidFill>
                  <a:srgbClr val="C00000"/>
                </a:solidFill>
              </a:rPr>
              <a:t>基本信息</a:t>
            </a:r>
            <a:endParaRPr lang="zh-CN" altLang="en-US">
              <a:solidFill>
                <a:srgbClr val="C00000"/>
              </a:solidFill>
            </a:endParaRPr>
          </a:p>
        </p:txBody>
      </p:sp>
      <p:sp>
        <p:nvSpPr>
          <p:cNvPr id="12" name="文本框 11"/>
          <p:cNvSpPr txBox="1"/>
          <p:nvPr/>
        </p:nvSpPr>
        <p:spPr>
          <a:xfrm>
            <a:off x="7717790" y="3953510"/>
            <a:ext cx="1140460" cy="299085"/>
          </a:xfrm>
          <a:prstGeom prst="rect">
            <a:avLst/>
          </a:prstGeom>
          <a:noFill/>
        </p:spPr>
        <p:txBody>
          <a:bodyPr wrap="square" rtlCol="0">
            <a:spAutoFit/>
          </a:bodyPr>
          <a:p>
            <a:r>
              <a:rPr lang="zh-CN" altLang="en-US">
                <a:solidFill>
                  <a:srgbClr val="C00000"/>
                </a:solidFill>
              </a:rPr>
              <a:t>照护</a:t>
            </a:r>
            <a:r>
              <a:rPr lang="zh-CN" altLang="en-US">
                <a:solidFill>
                  <a:srgbClr val="C00000"/>
                </a:solidFill>
              </a:rPr>
              <a:t>信息</a:t>
            </a:r>
            <a:endParaRPr lang="zh-CN" altLang="en-US">
              <a:solidFill>
                <a:srgbClr val="C00000"/>
              </a:solidFill>
            </a:endParaRPr>
          </a:p>
        </p:txBody>
      </p:sp>
      <p:sp>
        <p:nvSpPr>
          <p:cNvPr id="13" name="文本框 12"/>
          <p:cNvSpPr txBox="1"/>
          <p:nvPr/>
        </p:nvSpPr>
        <p:spPr>
          <a:xfrm>
            <a:off x="4848225" y="3897630"/>
            <a:ext cx="1140460" cy="299085"/>
          </a:xfrm>
          <a:prstGeom prst="rect">
            <a:avLst/>
          </a:prstGeom>
          <a:noFill/>
        </p:spPr>
        <p:txBody>
          <a:bodyPr wrap="square" rtlCol="0">
            <a:spAutoFit/>
          </a:bodyPr>
          <a:p>
            <a:r>
              <a:rPr lang="zh-CN" altLang="en-US">
                <a:solidFill>
                  <a:srgbClr val="C00000"/>
                </a:solidFill>
              </a:rPr>
              <a:t>皮损</a:t>
            </a:r>
            <a:r>
              <a:rPr lang="zh-CN" altLang="en-US">
                <a:solidFill>
                  <a:srgbClr val="C00000"/>
                </a:solidFill>
              </a:rPr>
              <a:t>情况</a:t>
            </a:r>
            <a:endParaRPr lang="zh-CN" alt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advTm="9371"/>
    </mc:Choice>
    <mc:Fallback>
      <p:transition advTm="93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1208267" y="1257300"/>
            <a:ext cx="2628900" cy="2628900"/>
            <a:chOff x="1208267" y="1432229"/>
            <a:chExt cx="2628900" cy="2628900"/>
          </a:xfrm>
        </p:grpSpPr>
        <p:sp>
          <p:nvSpPr>
            <p:cNvPr id="9" name="椭圆 8"/>
            <p:cNvSpPr/>
            <p:nvPr/>
          </p:nvSpPr>
          <p:spPr>
            <a:xfrm>
              <a:off x="1208267" y="1432229"/>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613204"/>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9" name="矩形 28"/>
          <p:cNvSpPr/>
          <p:nvPr/>
        </p:nvSpPr>
        <p:spPr bwMode="auto">
          <a:xfrm>
            <a:off x="4072003" y="2220059"/>
            <a:ext cx="2418080" cy="768350"/>
          </a:xfrm>
          <a:prstGeom prst="rect">
            <a:avLst/>
          </a:prstGeom>
        </p:spPr>
        <p:txBody>
          <a:bodyPr wrap="none">
            <a:spAutoFit/>
          </a:bodyPr>
          <a:lstStyle/>
          <a:p>
            <a:r>
              <a:rPr lang="zh-CN" altLang="en-US" sz="4400"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研究背景</a:t>
            </a:r>
            <a:endParaRPr lang="zh-CN" altLang="en-US" sz="4400"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endParaRPr>
          </a:p>
        </p:txBody>
      </p:sp>
      <p:sp>
        <p:nvSpPr>
          <p:cNvPr id="71" name="矩形 70"/>
          <p:cNvSpPr/>
          <p:nvPr/>
        </p:nvSpPr>
        <p:spPr bwMode="auto">
          <a:xfrm>
            <a:off x="1684988" y="1848475"/>
            <a:ext cx="1675459" cy="144655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695"/>
    </mc:Choice>
    <mc:Fallback>
      <p:transition advTm="69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96215" y="1247775"/>
            <a:ext cx="8947785" cy="337185"/>
          </a:xfrm>
          <a:prstGeom prst="rect">
            <a:avLst/>
          </a:prstGeom>
          <a:noFill/>
        </p:spPr>
        <p:txBody>
          <a:bodyPr wrap="square" rtlCol="0">
            <a:spAutoFit/>
          </a:bodyPr>
          <a:p>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家庭照护者照护能力测量量表（</a:t>
            </a:r>
            <a:r>
              <a:rPr lang="en-US" altLang="zh-CN" sz="1600">
                <a:solidFill>
                  <a:schemeClr val="tx1"/>
                </a:solidFill>
                <a:latin typeface="黑体" panose="02010609060101010101" charset="-122"/>
                <a:ea typeface="黑体" panose="02010609060101010101" charset="-122"/>
                <a:cs typeface="黑体" panose="02010609060101010101" charset="-122"/>
              </a:rPr>
              <a:t>FCTI</a:t>
            </a:r>
            <a:r>
              <a:rPr lang="zh-CN" altLang="en-US" sz="1600">
                <a:solidFill>
                  <a:schemeClr val="tx1"/>
                </a:solidFill>
                <a:latin typeface="黑体" panose="02010609060101010101" charset="-122"/>
                <a:ea typeface="黑体" panose="02010609060101010101" charset="-122"/>
                <a:cs typeface="黑体" panose="02010609060101010101" charset="-122"/>
              </a:rPr>
              <a:t>）</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11165" y="104775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a:t>
            </a:r>
            <a:r>
              <a:rPr lang="zh-CN" altLang="en-US" sz="1600" b="1">
                <a:solidFill>
                  <a:srgbClr val="C00000"/>
                </a:solidFill>
                <a:latin typeface="黑体" panose="02010609060101010101" charset="-122"/>
                <a:ea typeface="黑体" panose="02010609060101010101" charset="-122"/>
              </a:rPr>
              <a:t>工具</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6" name="图片 2" descr="11861760012729_.pic"/>
          <p:cNvPicPr>
            <a:picLocks noChangeAspect="1"/>
          </p:cNvPicPr>
          <p:nvPr/>
        </p:nvPicPr>
        <p:blipFill>
          <a:blip r:embed="rId3"/>
          <a:srcRect l="555" t="9407"/>
          <a:stretch>
            <a:fillRect/>
          </a:stretch>
        </p:blipFill>
        <p:spPr>
          <a:xfrm>
            <a:off x="3918585" y="1325880"/>
            <a:ext cx="2937510" cy="3797300"/>
          </a:xfrm>
          <a:prstGeom prst="rect">
            <a:avLst/>
          </a:prstGeom>
        </p:spPr>
      </p:pic>
      <p:sp>
        <p:nvSpPr>
          <p:cNvPr id="9" name="文本框 8"/>
          <p:cNvSpPr txBox="1"/>
          <p:nvPr/>
        </p:nvSpPr>
        <p:spPr>
          <a:xfrm>
            <a:off x="892175" y="2058035"/>
            <a:ext cx="2937510" cy="1416685"/>
          </a:xfrm>
          <a:prstGeom prst="rect">
            <a:avLst/>
          </a:prstGeom>
          <a:noFill/>
        </p:spPr>
        <p:txBody>
          <a:bodyPr wrap="square" rtlCol="0">
            <a:noAutofit/>
          </a:bodyPr>
          <a:p>
            <a:r>
              <a:rPr lang="en-US" altLang="zh-CN">
                <a:solidFill>
                  <a:srgbClr val="C00000"/>
                </a:solidFill>
              </a:rPr>
              <a:t>Cronbach'a</a:t>
            </a:r>
            <a:r>
              <a:rPr lang="zh-CN" altLang="en-US">
                <a:solidFill>
                  <a:srgbClr val="C00000"/>
                </a:solidFill>
              </a:rPr>
              <a:t>系数</a:t>
            </a:r>
            <a:r>
              <a:rPr lang="en-US" altLang="zh-CN">
                <a:solidFill>
                  <a:srgbClr val="C00000"/>
                </a:solidFill>
              </a:rPr>
              <a:t>0.93；</a:t>
            </a:r>
            <a:endParaRPr lang="en-US" altLang="zh-CN">
              <a:solidFill>
                <a:srgbClr val="C00000"/>
              </a:solidFill>
            </a:endParaRPr>
          </a:p>
          <a:p>
            <a:r>
              <a:rPr lang="zh-CN" altLang="en-US">
                <a:solidFill>
                  <a:srgbClr val="C00000"/>
                </a:solidFill>
              </a:rPr>
              <a:t>重测信度</a:t>
            </a:r>
            <a:r>
              <a:rPr lang="en-US" altLang="zh-CN">
                <a:solidFill>
                  <a:srgbClr val="C00000"/>
                </a:solidFill>
              </a:rPr>
              <a:t>0.87</a:t>
            </a:r>
            <a:r>
              <a:rPr lang="zh-CN" altLang="en-US">
                <a:solidFill>
                  <a:srgbClr val="C00000"/>
                </a:solidFill>
              </a:rPr>
              <a:t>，效度</a:t>
            </a:r>
            <a:r>
              <a:rPr lang="en-US" altLang="zh-CN">
                <a:solidFill>
                  <a:srgbClr val="C00000"/>
                </a:solidFill>
              </a:rPr>
              <a:t>0.79</a:t>
            </a:r>
            <a:endParaRPr lang="zh-CN" altLang="en-US">
              <a:solidFill>
                <a:srgbClr val="C00000"/>
              </a:solidFill>
            </a:endParaRPr>
          </a:p>
          <a:p>
            <a:r>
              <a:rPr lang="en-US" altLang="zh-CN">
                <a:solidFill>
                  <a:srgbClr val="C00000"/>
                </a:solidFill>
              </a:rPr>
              <a:t>5</a:t>
            </a:r>
            <a:r>
              <a:rPr lang="zh-CN" altLang="en-US">
                <a:solidFill>
                  <a:srgbClr val="C00000"/>
                </a:solidFill>
              </a:rPr>
              <a:t>个维度</a:t>
            </a:r>
            <a:r>
              <a:rPr lang="en-US" altLang="zh-CN">
                <a:solidFill>
                  <a:srgbClr val="C00000"/>
                </a:solidFill>
              </a:rPr>
              <a:t>，</a:t>
            </a:r>
            <a:r>
              <a:rPr lang="zh-CN" altLang="en-US">
                <a:solidFill>
                  <a:srgbClr val="C00000"/>
                </a:solidFill>
              </a:rPr>
              <a:t>得分越高</a:t>
            </a:r>
            <a:r>
              <a:rPr lang="en-US" altLang="zh-CN">
                <a:solidFill>
                  <a:srgbClr val="C00000"/>
                </a:solidFill>
              </a:rPr>
              <a:t>，</a:t>
            </a:r>
            <a:r>
              <a:rPr lang="zh-CN" altLang="en-US">
                <a:solidFill>
                  <a:srgbClr val="C00000"/>
                </a:solidFill>
              </a:rPr>
              <a:t>照护能力越差</a:t>
            </a:r>
            <a:endParaRPr lang="zh-CN" alt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advTm="8931"/>
    </mc:Choice>
    <mc:Fallback>
      <p:transition advTm="893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25730" y="1172845"/>
            <a:ext cx="8947785" cy="706755"/>
          </a:xfrm>
          <a:prstGeom prst="rect">
            <a:avLst/>
          </a:prstGeom>
          <a:noFill/>
        </p:spPr>
        <p:txBody>
          <a:bodyPr wrap="square" rtlCol="0">
            <a:spAutoFit/>
          </a:bodyPr>
          <a:p>
            <a:r>
              <a:rPr lang="en-US" altLang="en-US" sz="1600">
                <a:solidFill>
                  <a:schemeClr val="tx1"/>
                </a:solidFill>
                <a:latin typeface="黑体" panose="02010609060101010101" charset="-122"/>
                <a:ea typeface="黑体" panose="02010609060101010101" charset="-122"/>
                <a:cs typeface="黑体" panose="02010609060101010101" charset="-122"/>
              </a:rPr>
              <a:t>③</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伤口护理操作核对表</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indent="0" fontAlgn="auto">
              <a:lnSpc>
                <a:spcPct val="150000"/>
              </a:lnSpc>
            </a:pP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6120765" y="83566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a:t>
            </a:r>
            <a:r>
              <a:rPr lang="zh-CN" altLang="en-US" sz="1600" b="1">
                <a:solidFill>
                  <a:srgbClr val="C00000"/>
                </a:solidFill>
                <a:latin typeface="黑体" panose="02010609060101010101" charset="-122"/>
                <a:ea typeface="黑体" panose="02010609060101010101" charset="-122"/>
              </a:rPr>
              <a:t>工具</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9" name="文本框 8"/>
          <p:cNvSpPr txBox="1"/>
          <p:nvPr/>
        </p:nvSpPr>
        <p:spPr>
          <a:xfrm>
            <a:off x="605790" y="2185035"/>
            <a:ext cx="2391410" cy="1569720"/>
          </a:xfrm>
          <a:prstGeom prst="rect">
            <a:avLst/>
          </a:prstGeom>
          <a:noFill/>
        </p:spPr>
        <p:txBody>
          <a:bodyPr wrap="square" rtlCol="0">
            <a:noAutofit/>
          </a:bodyPr>
          <a:p>
            <a:r>
              <a:rPr lang="zh-CN" altLang="en-US">
                <a:solidFill>
                  <a:srgbClr val="C00000"/>
                </a:solidFill>
              </a:rPr>
              <a:t>视频回访或现场查看方式</a:t>
            </a:r>
            <a:endParaRPr lang="zh-CN" altLang="en-US">
              <a:solidFill>
                <a:srgbClr val="C00000"/>
              </a:solidFill>
            </a:endParaRPr>
          </a:p>
          <a:p>
            <a:r>
              <a:rPr lang="zh-CN" altLang="en-US">
                <a:solidFill>
                  <a:srgbClr val="C00000"/>
                </a:solidFill>
              </a:rPr>
              <a:t>照护者完整的换药操作</a:t>
            </a:r>
            <a:endParaRPr lang="zh-CN" altLang="en-US">
              <a:solidFill>
                <a:srgbClr val="C00000"/>
              </a:solidFill>
            </a:endParaRPr>
          </a:p>
          <a:p>
            <a:r>
              <a:rPr lang="zh-CN" altLang="en-US">
                <a:solidFill>
                  <a:srgbClr val="C00000"/>
                </a:solidFill>
              </a:rPr>
              <a:t>由两名研究者独立依据核对表进行打勾</a:t>
            </a:r>
            <a:endParaRPr lang="zh-CN" altLang="en-US">
              <a:solidFill>
                <a:srgbClr val="C00000"/>
              </a:solidFill>
            </a:endParaRPr>
          </a:p>
          <a:p>
            <a:r>
              <a:rPr lang="zh-CN" altLang="en-US">
                <a:solidFill>
                  <a:srgbClr val="C00000"/>
                </a:solidFill>
              </a:rPr>
              <a:t>计算合格条目数</a:t>
            </a:r>
            <a:endParaRPr lang="zh-CN" altLang="en-US">
              <a:solidFill>
                <a:srgbClr val="C00000"/>
              </a:solidFill>
            </a:endParaRPr>
          </a:p>
        </p:txBody>
      </p:sp>
      <p:pic>
        <p:nvPicPr>
          <p:cNvPr id="10" name="图片 9" descr="截屏2025-11-02 15.53.13"/>
          <p:cNvPicPr>
            <a:picLocks noChangeAspect="1"/>
          </p:cNvPicPr>
          <p:nvPr/>
        </p:nvPicPr>
        <p:blipFill>
          <a:blip r:embed="rId3"/>
          <a:stretch>
            <a:fillRect/>
          </a:stretch>
        </p:blipFill>
        <p:spPr>
          <a:xfrm>
            <a:off x="4419600" y="1098550"/>
            <a:ext cx="2881630" cy="4100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23673"/>
    </mc:Choice>
    <mc:Fallback>
      <p:transition advTm="2367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25730" y="1172845"/>
            <a:ext cx="8947785" cy="337185"/>
          </a:xfrm>
          <a:prstGeom prst="rect">
            <a:avLst/>
          </a:prstGeom>
          <a:noFill/>
        </p:spPr>
        <p:txBody>
          <a:bodyPr wrap="square" rtlCol="0">
            <a:spAutoFit/>
          </a:bodyPr>
          <a:p>
            <a:r>
              <a:rPr lang="en-US" altLang="en-US" sz="1600">
                <a:solidFill>
                  <a:schemeClr val="tx1"/>
                </a:solidFill>
                <a:latin typeface="黑体" panose="02010609060101010101" charset="-122"/>
                <a:ea typeface="黑体" panose="02010609060101010101" charset="-122"/>
                <a:cs typeface="黑体" panose="02010609060101010101" charset="-122"/>
              </a:rPr>
              <a:t>④</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患儿照护者护理知识调查问卷</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6082665" y="82740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a:t>
            </a:r>
            <a:r>
              <a:rPr lang="zh-CN" altLang="en-US" sz="1600" b="1">
                <a:solidFill>
                  <a:srgbClr val="C00000"/>
                </a:solidFill>
                <a:latin typeface="黑体" panose="02010609060101010101" charset="-122"/>
                <a:ea typeface="黑体" panose="02010609060101010101" charset="-122"/>
              </a:rPr>
              <a:t>工具</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6" name="图片 5" descr="截屏2025-10-11 15.53.57"/>
          <p:cNvPicPr>
            <a:picLocks noChangeAspect="1"/>
          </p:cNvPicPr>
          <p:nvPr/>
        </p:nvPicPr>
        <p:blipFill>
          <a:blip r:embed="rId3"/>
          <a:srcRect t="8057" b="21266"/>
          <a:stretch>
            <a:fillRect/>
          </a:stretch>
        </p:blipFill>
        <p:spPr>
          <a:xfrm>
            <a:off x="3432810" y="1164590"/>
            <a:ext cx="5224145" cy="40043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9627"/>
    </mc:Choice>
    <mc:Fallback>
      <p:transition advTm="962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25730" y="1172845"/>
            <a:ext cx="8947785" cy="337185"/>
          </a:xfrm>
          <a:prstGeom prst="rect">
            <a:avLst/>
          </a:prstGeom>
          <a:noFill/>
        </p:spPr>
        <p:txBody>
          <a:bodyPr wrap="square" rtlCol="0">
            <a:spAutoFit/>
          </a:bodyPr>
          <a:p>
            <a:r>
              <a:rPr lang="en-US" altLang="en-US" sz="1600">
                <a:solidFill>
                  <a:schemeClr val="tx1"/>
                </a:solidFill>
                <a:latin typeface="黑体" panose="02010609060101010101" charset="-122"/>
                <a:ea typeface="黑体" panose="02010609060101010101" charset="-122"/>
                <a:cs typeface="黑体" panose="02010609060101010101" charset="-122"/>
              </a:rPr>
              <a:t>⑤</a:t>
            </a:r>
            <a:r>
              <a:rPr lang="en-US" altLang="zh-CN" sz="1600">
                <a:solidFill>
                  <a:schemeClr val="tx1"/>
                </a:solidFill>
                <a:latin typeface="黑体" panose="02010609060101010101" charset="-122"/>
                <a:ea typeface="黑体" panose="02010609060101010101" charset="-122"/>
                <a:cs typeface="黑体" panose="02010609060101010101" charset="-122"/>
              </a:rPr>
              <a:t>Zarit</a:t>
            </a:r>
            <a:r>
              <a:rPr lang="zh-CN" altLang="en-US" sz="1600">
                <a:solidFill>
                  <a:schemeClr val="tx1"/>
                </a:solidFill>
                <a:latin typeface="黑体" panose="02010609060101010101" charset="-122"/>
                <a:ea typeface="黑体" panose="02010609060101010101" charset="-122"/>
                <a:cs typeface="黑体" panose="02010609060101010101" charset="-122"/>
              </a:rPr>
              <a:t>照护者负担量表（</a:t>
            </a:r>
            <a:r>
              <a:rPr lang="en-US" altLang="zh-CN" sz="1600">
                <a:solidFill>
                  <a:schemeClr val="tx1"/>
                </a:solidFill>
                <a:latin typeface="黑体" panose="02010609060101010101" charset="-122"/>
                <a:ea typeface="黑体" panose="02010609060101010101" charset="-122"/>
                <a:cs typeface="黑体" panose="02010609060101010101" charset="-122"/>
              </a:rPr>
              <a:t>ZBI</a:t>
            </a:r>
            <a:r>
              <a:rPr lang="zh-CN" altLang="en-US" sz="1600">
                <a:solidFill>
                  <a:schemeClr val="tx1"/>
                </a:solidFill>
                <a:latin typeface="黑体" panose="02010609060101010101" charset="-122"/>
                <a:ea typeface="黑体" panose="02010609060101010101" charset="-122"/>
                <a:cs typeface="黑体" panose="02010609060101010101" charset="-122"/>
              </a:rPr>
              <a:t>）</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6064885" y="84645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——研究</a:t>
            </a:r>
            <a:r>
              <a:rPr lang="zh-CN" altLang="en-US" sz="1600" b="1">
                <a:solidFill>
                  <a:srgbClr val="C00000"/>
                </a:solidFill>
                <a:latin typeface="黑体" panose="02010609060101010101" charset="-122"/>
                <a:ea typeface="黑体" panose="02010609060101010101" charset="-122"/>
              </a:rPr>
              <a:t>工具</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9" name="图片 9" descr="2031760169504_.pic"/>
          <p:cNvPicPr>
            <a:picLocks noChangeAspect="1"/>
          </p:cNvPicPr>
          <p:nvPr/>
        </p:nvPicPr>
        <p:blipFill>
          <a:blip r:embed="rId3"/>
          <a:stretch>
            <a:fillRect/>
          </a:stretch>
        </p:blipFill>
        <p:spPr>
          <a:xfrm>
            <a:off x="3612515" y="1158240"/>
            <a:ext cx="3168650" cy="3963670"/>
          </a:xfrm>
          <a:prstGeom prst="rect">
            <a:avLst/>
          </a:prstGeom>
        </p:spPr>
      </p:pic>
      <p:sp>
        <p:nvSpPr>
          <p:cNvPr id="6" name="文本框 5"/>
          <p:cNvSpPr txBox="1"/>
          <p:nvPr/>
        </p:nvSpPr>
        <p:spPr>
          <a:xfrm>
            <a:off x="1211580" y="2280285"/>
            <a:ext cx="2471420" cy="506730"/>
          </a:xfrm>
          <a:prstGeom prst="rect">
            <a:avLst/>
          </a:prstGeom>
          <a:noFill/>
        </p:spPr>
        <p:txBody>
          <a:bodyPr wrap="square" rtlCol="0">
            <a:spAutoFit/>
          </a:bodyPr>
          <a:p>
            <a:r>
              <a:rPr lang="en-US" altLang="zh-CN">
                <a:solidFill>
                  <a:srgbClr val="C00000"/>
                </a:solidFill>
              </a:rPr>
              <a:t>Cronbach's α</a:t>
            </a:r>
            <a:r>
              <a:rPr lang="zh-CN" altLang="en-US">
                <a:solidFill>
                  <a:srgbClr val="C00000"/>
                </a:solidFill>
              </a:rPr>
              <a:t>系数为</a:t>
            </a:r>
            <a:r>
              <a:rPr lang="en-US" altLang="zh-CN">
                <a:solidFill>
                  <a:srgbClr val="C00000"/>
                </a:solidFill>
              </a:rPr>
              <a:t>0.87</a:t>
            </a:r>
            <a:endParaRPr lang="en-US" altLang="zh-CN">
              <a:solidFill>
                <a:srgbClr val="C00000"/>
              </a:solidFill>
            </a:endParaRPr>
          </a:p>
          <a:p>
            <a:r>
              <a:rPr lang="zh-CN" altLang="en-US">
                <a:solidFill>
                  <a:srgbClr val="C00000"/>
                </a:solidFill>
              </a:rPr>
              <a:t>总分越高，负担水平越重</a:t>
            </a:r>
            <a:endParaRPr lang="zh-CN" altLang="en-US">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500" advTm="6367"/>
    </mc:Choice>
    <mc:Fallback>
      <p:transition advTm="636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6365875" cy="58356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a:p>
            <a:pPr>
              <a:buClrTx/>
              <a:buSzTx/>
              <a:buFontTx/>
            </a:pPr>
            <a:endParaRPr lang="zh-CN" altLang="en-US" sz="1600" b="1">
              <a:latin typeface="黑体" panose="02010609060101010101" charset="-122"/>
              <a:ea typeface="黑体" panose="02010609060101010101" charset="-122"/>
            </a:endParaRPr>
          </a:p>
        </p:txBody>
      </p:sp>
      <p:sp>
        <p:nvSpPr>
          <p:cNvPr id="4" name="文本框 3"/>
          <p:cNvSpPr txBox="1"/>
          <p:nvPr/>
        </p:nvSpPr>
        <p:spPr>
          <a:xfrm>
            <a:off x="219710" y="1238885"/>
            <a:ext cx="3639185" cy="2788920"/>
          </a:xfrm>
          <a:prstGeom prst="rect">
            <a:avLst/>
          </a:prstGeom>
          <a:noFill/>
        </p:spPr>
        <p:txBody>
          <a:bodyPr wrap="square" rtlCol="0">
            <a:noAutofit/>
          </a:bodyPr>
          <a:p>
            <a:pPr indent="0" fontAlgn="auto">
              <a:lnSpc>
                <a:spcPct val="150000"/>
              </a:lnSpc>
            </a:pP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sym typeface="+mn-ea"/>
              </a:rPr>
              <a:t>干预方案的具体内容如下：</a:t>
            </a: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sym typeface="+mn-ea"/>
              </a:rPr>
              <a:t>（1）干预团队由研究者本人、指导教师</a:t>
            </a:r>
            <a:r>
              <a:rPr lang="en-US" altLang="zh-CN" sz="1600">
                <a:solidFill>
                  <a:schemeClr val="tx1"/>
                </a:solidFill>
                <a:latin typeface="黑体" panose="02010609060101010101" charset="-122"/>
                <a:ea typeface="黑体" panose="02010609060101010101" charset="-122"/>
                <a:cs typeface="黑体" panose="02010609060101010101" charset="-122"/>
                <a:sym typeface="+mn-ea"/>
              </a:rPr>
              <a:t>1</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名，伤口护士</a:t>
            </a:r>
            <a:r>
              <a:rPr lang="en-US" altLang="zh-CN" sz="1600">
                <a:solidFill>
                  <a:schemeClr val="tx1"/>
                </a:solidFill>
                <a:latin typeface="黑体" panose="02010609060101010101" charset="-122"/>
                <a:ea typeface="黑体" panose="02010609060101010101" charset="-122"/>
                <a:cs typeface="黑体" panose="02010609060101010101" charset="-122"/>
                <a:sym typeface="+mn-ea"/>
              </a:rPr>
              <a:t>4</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名，皮肤科医生</a:t>
            </a:r>
            <a:r>
              <a:rPr lang="en-US" altLang="zh-CN" sz="1600">
                <a:solidFill>
                  <a:schemeClr val="tx1"/>
                </a:solidFill>
                <a:latin typeface="黑体" panose="02010609060101010101" charset="-122"/>
                <a:ea typeface="黑体" panose="02010609060101010101" charset="-122"/>
                <a:cs typeface="黑体" panose="02010609060101010101" charset="-122"/>
                <a:sym typeface="+mn-ea"/>
              </a:rPr>
              <a:t>2</a:t>
            </a:r>
            <a:r>
              <a:rPr lang="zh-CN" altLang="en-US" sz="1600">
                <a:solidFill>
                  <a:schemeClr val="tx1"/>
                </a:solidFill>
                <a:latin typeface="黑体" panose="02010609060101010101" charset="-122"/>
                <a:ea typeface="黑体" panose="02010609060101010101" charset="-122"/>
                <a:cs typeface="黑体" panose="02010609060101010101" charset="-122"/>
                <a:sym typeface="+mn-ea"/>
              </a:rPr>
              <a:t>名组成。具体职责如下。</a:t>
            </a: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26405" y="98679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——干预</a:t>
            </a:r>
            <a:r>
              <a:rPr lang="zh-CN" altLang="en-US" sz="1600" b="1">
                <a:solidFill>
                  <a:srgbClr val="C00000"/>
                </a:solidFill>
                <a:latin typeface="黑体" panose="02010609060101010101" charset="-122"/>
                <a:ea typeface="黑体" panose="02010609060101010101" charset="-122"/>
              </a:rPr>
              <a:t>措施</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1"/>
            </p:custDataLst>
          </p:nvPr>
        </p:nvGraphicFramePr>
        <p:xfrm>
          <a:off x="3858895" y="1379220"/>
          <a:ext cx="4656455" cy="3272790"/>
        </p:xfrm>
        <a:graphic>
          <a:graphicData uri="http://schemas.openxmlformats.org/drawingml/2006/table">
            <a:tbl>
              <a:tblPr/>
              <a:tblGrid>
                <a:gridCol w="1095375"/>
                <a:gridCol w="556895"/>
                <a:gridCol w="3004185"/>
              </a:tblGrid>
              <a:tr h="371475">
                <a:tc>
                  <a:txBody>
                    <a:bodyPr/>
                    <a:p>
                      <a:pPr marL="0" indent="0" algn="ctr">
                        <a:spcBef>
                          <a:spcPct val="0"/>
                        </a:spcBef>
                        <a:spcAft>
                          <a:spcPct val="0"/>
                        </a:spcAft>
                      </a:pPr>
                      <a:r>
                        <a:rPr lang="zh-CN" sz="1200" b="1">
                          <a:latin typeface="Heiti SC Medium" panose="02000000000000000000" charset="-122"/>
                          <a:ea typeface="Heiti SC Medium" panose="02000000000000000000" charset="-122"/>
                        </a:rPr>
                        <a:t>团队成员</a:t>
                      </a:r>
                      <a:endParaRPr lang="zh-CN" sz="1200" b="1">
                        <a:latin typeface="Heiti SC Medium" panose="02000000000000000000" charset="-122"/>
                        <a:ea typeface="Heiti SC Medium" panose="02000000000000000000"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200" b="1">
                          <a:latin typeface="Heiti SC Medium" panose="02000000000000000000" charset="-122"/>
                          <a:ea typeface="Heiti SC Medium" panose="02000000000000000000" charset="-122"/>
                        </a:rPr>
                        <a:t>人数</a:t>
                      </a:r>
                      <a:endParaRPr lang="zh-CN" sz="1200" b="1">
                        <a:latin typeface="Heiti SC Medium" panose="02000000000000000000" charset="-122"/>
                        <a:ea typeface="Heiti SC Medium" panose="02000000000000000000"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200" b="1">
                          <a:latin typeface="Heiti SC Medium" panose="02000000000000000000" charset="-122"/>
                          <a:ea typeface="Heiti SC Medium" panose="02000000000000000000" charset="-122"/>
                        </a:rPr>
                        <a:t>职责</a:t>
                      </a:r>
                      <a:endParaRPr lang="zh-CN" sz="1200" b="1">
                        <a:latin typeface="Heiti SC Medium" panose="02000000000000000000" charset="-122"/>
                        <a:ea typeface="Heiti SC Medium" panose="02000000000000000000"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709295">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研究者本人</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rPr>
                        <a:t>1</a:t>
                      </a:r>
                      <a:endParaRPr lang="en-US" altLang="zh-CN" sz="1200" b="0">
                        <a:latin typeface="Heiti SC Light" panose="02000000000000000000" charset="-122"/>
                        <a:ea typeface="Heiti SC Light" panose="02000000000000000000"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zh-CN" sz="1200" b="0">
                          <a:solidFill>
                            <a:srgbClr val="C00000"/>
                          </a:solidFill>
                          <a:latin typeface="Heiti SC Light" panose="02000000000000000000" charset="-122"/>
                          <a:ea typeface="Heiti SC Light" panose="02000000000000000000" charset="-122"/>
                          <a:cs typeface="Heiti SC Light" panose="02000000000000000000" charset="-122"/>
                        </a:rPr>
                        <a:t>招募</a:t>
                      </a:r>
                      <a:r>
                        <a:rPr lang="en-US" altLang="zh-CN" sz="1200" b="0">
                          <a:latin typeface="Heiti SC Light" panose="02000000000000000000" charset="-122"/>
                          <a:ea typeface="Heiti SC Light" panose="02000000000000000000" charset="-122"/>
                          <a:cs typeface="Heiti SC Light" panose="02000000000000000000" charset="-122"/>
                        </a:rPr>
                        <a:t>EB</a:t>
                      </a:r>
                      <a:r>
                        <a:rPr lang="zh-CN" sz="1200" b="0">
                          <a:latin typeface="Heiti SC Light" panose="02000000000000000000" charset="-122"/>
                          <a:ea typeface="Heiti SC Light" panose="02000000000000000000" charset="-122"/>
                          <a:cs typeface="Heiti SC Light" panose="02000000000000000000" charset="-122"/>
                        </a:rPr>
                        <a:t>患儿照护者、护理工具包的</a:t>
                      </a:r>
                      <a:r>
                        <a:rPr lang="zh-CN" sz="1200" b="0">
                          <a:solidFill>
                            <a:srgbClr val="C00000"/>
                          </a:solidFill>
                          <a:latin typeface="Heiti SC Light" panose="02000000000000000000" charset="-122"/>
                          <a:ea typeface="Heiti SC Light" panose="02000000000000000000" charset="-122"/>
                          <a:cs typeface="Heiti SC Light" panose="02000000000000000000" charset="-122"/>
                        </a:rPr>
                        <a:t>设计</a:t>
                      </a:r>
                      <a:r>
                        <a:rPr lang="zh-CN" sz="1200" b="0">
                          <a:latin typeface="Heiti SC Light" panose="02000000000000000000" charset="-122"/>
                          <a:ea typeface="Heiti SC Light" panose="02000000000000000000" charset="-122"/>
                          <a:cs typeface="Heiti SC Light" panose="02000000000000000000" charset="-122"/>
                        </a:rPr>
                        <a:t>、</a:t>
                      </a:r>
                      <a:r>
                        <a:rPr lang="zh-CN" sz="1200" b="0">
                          <a:solidFill>
                            <a:srgbClr val="C00000"/>
                          </a:solidFill>
                          <a:latin typeface="Heiti SC Light" panose="02000000000000000000" charset="-122"/>
                          <a:ea typeface="Heiti SC Light" panose="02000000000000000000" charset="-122"/>
                          <a:cs typeface="Heiti SC Light" panose="02000000000000000000" charset="-122"/>
                        </a:rPr>
                        <a:t>微信推送</a:t>
                      </a:r>
                      <a:r>
                        <a:rPr lang="zh-CN" sz="1200" b="0">
                          <a:latin typeface="Heiti SC Light" panose="02000000000000000000" charset="-122"/>
                          <a:ea typeface="Heiti SC Light" panose="02000000000000000000" charset="-122"/>
                          <a:cs typeface="Heiti SC Light" panose="02000000000000000000" charset="-122"/>
                        </a:rPr>
                        <a:t>、数据</a:t>
                      </a:r>
                      <a:r>
                        <a:rPr lang="zh-CN" sz="1200" b="0">
                          <a:solidFill>
                            <a:srgbClr val="C00000"/>
                          </a:solidFill>
                          <a:latin typeface="Heiti SC Light" panose="02000000000000000000" charset="-122"/>
                          <a:ea typeface="Heiti SC Light" panose="02000000000000000000" charset="-122"/>
                          <a:cs typeface="Heiti SC Light" panose="02000000000000000000" charset="-122"/>
                        </a:rPr>
                        <a:t>收集及整理</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r>
              <a:tr h="354965">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指导教师</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rPr>
                        <a:t>1</a:t>
                      </a:r>
                      <a:endParaRPr lang="en-US" alt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指导并监督干预全过程</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r>
              <a:tr h="709930">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伤口护士</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rPr>
                        <a:t>4</a:t>
                      </a:r>
                      <a:endParaRPr lang="en-US" alt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录制伤口护理</a:t>
                      </a:r>
                      <a:r>
                        <a:rPr lang="zh-CN" sz="1200" b="0">
                          <a:solidFill>
                            <a:srgbClr val="C00000"/>
                          </a:solidFill>
                          <a:latin typeface="Heiti SC Light" panose="02000000000000000000" charset="-122"/>
                          <a:ea typeface="Heiti SC Light" panose="02000000000000000000" charset="-122"/>
                        </a:rPr>
                        <a:t>视频</a:t>
                      </a:r>
                      <a:r>
                        <a:rPr lang="zh-CN" sz="1200" b="0">
                          <a:latin typeface="Heiti SC Light" panose="02000000000000000000" charset="-122"/>
                          <a:ea typeface="Heiti SC Light" panose="02000000000000000000" charset="-122"/>
                        </a:rPr>
                        <a:t>，提供伤口处理及日常生活注意事项的</a:t>
                      </a:r>
                      <a:r>
                        <a:rPr lang="zh-CN" sz="1200" b="0">
                          <a:solidFill>
                            <a:srgbClr val="C00000"/>
                          </a:solidFill>
                          <a:latin typeface="Heiti SC Light" panose="02000000000000000000" charset="-122"/>
                          <a:ea typeface="Heiti SC Light" panose="02000000000000000000" charset="-122"/>
                        </a:rPr>
                        <a:t>科普内容</a:t>
                      </a:r>
                      <a:r>
                        <a:rPr lang="zh-CN" sz="1200" b="0">
                          <a:latin typeface="Heiti SC Light" panose="02000000000000000000" charset="-122"/>
                          <a:ea typeface="Heiti SC Light" panose="02000000000000000000" charset="-122"/>
                        </a:rPr>
                        <a:t>、对患儿的伤口情况进行</a:t>
                      </a:r>
                      <a:r>
                        <a:rPr lang="zh-CN" sz="1200" b="0">
                          <a:solidFill>
                            <a:srgbClr val="C00000"/>
                          </a:solidFill>
                          <a:latin typeface="Heiti SC Light" panose="02000000000000000000" charset="-122"/>
                          <a:ea typeface="Heiti SC Light" panose="02000000000000000000" charset="-122"/>
                        </a:rPr>
                        <a:t>答疑</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r>
              <a:tr h="417830">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cs typeface="Heiti SC Light" panose="02000000000000000000" charset="-122"/>
                        </a:rPr>
                        <a:t>EB</a:t>
                      </a:r>
                      <a:r>
                        <a:rPr lang="zh-CN" sz="1200" b="0">
                          <a:latin typeface="Heiti SC Light" panose="02000000000000000000" charset="-122"/>
                          <a:ea typeface="Heiti SC Light" panose="02000000000000000000" charset="-122"/>
                          <a:cs typeface="Heiti SC Light" panose="02000000000000000000" charset="-122"/>
                        </a:rPr>
                        <a:t>患儿照护者</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rPr>
                        <a:t>2</a:t>
                      </a:r>
                      <a:endParaRPr lang="en-US" alt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个人</a:t>
                      </a:r>
                      <a:r>
                        <a:rPr lang="zh-CN" sz="1200" b="0">
                          <a:solidFill>
                            <a:srgbClr val="C00000"/>
                          </a:solidFill>
                          <a:latin typeface="Heiti SC Light" panose="02000000000000000000" charset="-122"/>
                          <a:ea typeface="Heiti SC Light" panose="02000000000000000000" charset="-122"/>
                        </a:rPr>
                        <a:t>经验分享</a:t>
                      </a:r>
                      <a:r>
                        <a:rPr lang="zh-CN" sz="1200" b="0">
                          <a:latin typeface="Heiti SC Light" panose="02000000000000000000" charset="-122"/>
                          <a:ea typeface="Heiti SC Light" panose="02000000000000000000" charset="-122"/>
                        </a:rPr>
                        <a:t>如何在护理过程保持生活的平衡</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a:noFill/>
                    </a:lnB>
                    <a:noFill/>
                  </a:tcPr>
                </a:tc>
              </a:tr>
              <a:tr h="709295">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皮肤科医生</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200" b="0">
                          <a:latin typeface="Heiti SC Light" panose="02000000000000000000" charset="-122"/>
                          <a:ea typeface="Heiti SC Light" panose="02000000000000000000" charset="-122"/>
                        </a:rPr>
                        <a:t>2</a:t>
                      </a:r>
                      <a:endParaRPr lang="en-US" alt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zh-CN" sz="1200" b="0">
                          <a:latin typeface="Heiti SC Light" panose="02000000000000000000" charset="-122"/>
                          <a:ea typeface="Heiti SC Light" panose="02000000000000000000" charset="-122"/>
                        </a:rPr>
                        <a:t>提供皮肤瘙痒等</a:t>
                      </a:r>
                      <a:r>
                        <a:rPr lang="zh-CN" sz="1200" b="0">
                          <a:solidFill>
                            <a:srgbClr val="C00000"/>
                          </a:solidFill>
                          <a:latin typeface="Heiti SC Light" panose="02000000000000000000" charset="-122"/>
                          <a:ea typeface="Heiti SC Light" panose="02000000000000000000" charset="-122"/>
                        </a:rPr>
                        <a:t>专科领域的科普内容</a:t>
                      </a:r>
                      <a:r>
                        <a:rPr lang="zh-CN" sz="1200" b="0">
                          <a:latin typeface="Heiti SC Light" panose="02000000000000000000" charset="-122"/>
                          <a:ea typeface="Heiti SC Light" panose="02000000000000000000" charset="-122"/>
                        </a:rPr>
                        <a:t>，解决干预过程中的</a:t>
                      </a:r>
                      <a:r>
                        <a:rPr lang="zh-CN" sz="1200" b="0">
                          <a:solidFill>
                            <a:srgbClr val="C00000"/>
                          </a:solidFill>
                          <a:latin typeface="Heiti SC Light" panose="02000000000000000000" charset="-122"/>
                          <a:ea typeface="Heiti SC Light" panose="02000000000000000000" charset="-122"/>
                        </a:rPr>
                        <a:t>专业皮肤问题的处理</a:t>
                      </a:r>
                      <a:endParaRPr lang="zh-CN" sz="1200" b="0">
                        <a:latin typeface="Heiti SC Light" panose="02000000000000000000" charset="-122"/>
                        <a:ea typeface="Heiti SC Light" panose="02000000000000000000"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2"/>
            </p:custDataLst>
          </p:nvPr>
        </p:nvPicPr>
        <p:blipFill>
          <a:blip r:embed="rId3"/>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6084"/>
    </mc:Choice>
    <mc:Fallback>
      <p:transition advTm="3608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642620"/>
            <a:ext cx="5981700" cy="58356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a:t>
            </a:r>
            <a:r>
              <a:rPr lang="zh-CN" altLang="en-US" sz="1600" b="1">
                <a:latin typeface="黑体" panose="02010609060101010101" charset="-122"/>
                <a:ea typeface="黑体" panose="02010609060101010101" charset="-122"/>
                <a:sym typeface="+mn-ea"/>
              </a:rPr>
              <a:t>EB患儿照顾者居家皮肤伤口护理能力提升方案的应用</a:t>
            </a:r>
            <a:endParaRPr lang="zh-CN" altLang="en-US" sz="1600" b="1">
              <a:latin typeface="黑体" panose="02010609060101010101" charset="-122"/>
              <a:ea typeface="黑体" panose="02010609060101010101" charset="-122"/>
            </a:endParaRPr>
          </a:p>
          <a:p>
            <a:pPr>
              <a:buClrTx/>
              <a:buSzTx/>
              <a:buFontTx/>
            </a:pPr>
            <a:endParaRPr lang="zh-CN" altLang="en-US" sz="1600" b="1">
              <a:latin typeface="黑体" panose="02010609060101010101" charset="-122"/>
              <a:ea typeface="黑体" panose="02010609060101010101" charset="-122"/>
            </a:endParaRPr>
          </a:p>
        </p:txBody>
      </p:sp>
      <p:sp>
        <p:nvSpPr>
          <p:cNvPr id="4" name="文本框 3"/>
          <p:cNvSpPr txBox="1"/>
          <p:nvPr/>
        </p:nvSpPr>
        <p:spPr>
          <a:xfrm>
            <a:off x="610235" y="1408430"/>
            <a:ext cx="7978775" cy="3359150"/>
          </a:xfrm>
          <a:prstGeom prst="rect">
            <a:avLst/>
          </a:prstGeom>
          <a:noFill/>
        </p:spPr>
        <p:txBody>
          <a:bodyPr wrap="square" rtlCol="0">
            <a:noAutofit/>
          </a:bodyPr>
          <a:p>
            <a:pPr indent="0" fontAlgn="auto">
              <a:lnSpc>
                <a:spcPct val="150000"/>
              </a:lnSpc>
            </a:pP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a:p>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6267450" y="7105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——干预</a:t>
            </a:r>
            <a:r>
              <a:rPr lang="zh-CN" altLang="en-US" sz="1600" b="1">
                <a:solidFill>
                  <a:srgbClr val="C00000"/>
                </a:solidFill>
                <a:latin typeface="黑体" panose="02010609060101010101" charset="-122"/>
                <a:ea typeface="黑体" panose="02010609060101010101" charset="-122"/>
              </a:rPr>
              <a:t>措施</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1"/>
            </p:custDataLst>
          </p:nvPr>
        </p:nvGraphicFramePr>
        <p:xfrm>
          <a:off x="610235" y="1097915"/>
          <a:ext cx="7905750" cy="3773170"/>
        </p:xfrm>
        <a:graphic>
          <a:graphicData uri="http://schemas.openxmlformats.org/drawingml/2006/table">
            <a:tbl>
              <a:tblPr firstRow="1" bandRow="1">
                <a:tableStyleId>{5C22544A-7EE6-4342-B048-85BDC9FD1C3A}</a:tableStyleId>
              </a:tblPr>
              <a:tblGrid>
                <a:gridCol w="1090295"/>
                <a:gridCol w="1602105"/>
                <a:gridCol w="988695"/>
                <a:gridCol w="4224655"/>
              </a:tblGrid>
              <a:tr h="320040">
                <a:tc>
                  <a:txBody>
                    <a:bodyPr/>
                    <a:p>
                      <a:pPr algn="ctr">
                        <a:lnSpc>
                          <a:spcPts val="2000"/>
                        </a:lnSpc>
                        <a:spcBef>
                          <a:spcPct val="0"/>
                        </a:spcBef>
                        <a:spcAft>
                          <a:spcPct val="0"/>
                        </a:spcAft>
                      </a:pPr>
                      <a:r>
                        <a:rPr lang="zh-CN" sz="1000" b="1">
                          <a:latin typeface="Heiti SC Medium" panose="02000000000000000000" charset="-122"/>
                          <a:ea typeface="Heiti SC Medium" panose="02000000000000000000" charset="-122"/>
                        </a:rPr>
                        <a:t>阶段</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algn="ctr">
                        <a:lnSpc>
                          <a:spcPts val="2000"/>
                        </a:lnSpc>
                        <a:spcBef>
                          <a:spcPct val="0"/>
                        </a:spcBef>
                        <a:spcAft>
                          <a:spcPct val="0"/>
                        </a:spcAft>
                      </a:pPr>
                      <a:r>
                        <a:rPr lang="zh-CN" sz="1000" b="1">
                          <a:latin typeface="Heiti SC Medium" panose="02000000000000000000" charset="-122"/>
                          <a:ea typeface="Heiti SC Medium" panose="02000000000000000000" charset="-122"/>
                        </a:rPr>
                        <a:t>目标</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algn="ctr">
                        <a:lnSpc>
                          <a:spcPts val="2000"/>
                        </a:lnSpc>
                        <a:spcBef>
                          <a:spcPct val="0"/>
                        </a:spcBef>
                        <a:spcAft>
                          <a:spcPct val="0"/>
                        </a:spcAft>
                      </a:pPr>
                      <a:r>
                        <a:rPr lang="zh-CN" sz="1000" b="1">
                          <a:latin typeface="Heiti SC Medium" panose="02000000000000000000" charset="-122"/>
                          <a:ea typeface="Heiti SC Medium" panose="02000000000000000000" charset="-122"/>
                        </a:rPr>
                        <a:t>干预方式</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algn="ctr">
                        <a:lnSpc>
                          <a:spcPts val="2000"/>
                        </a:lnSpc>
                        <a:spcBef>
                          <a:spcPct val="0"/>
                        </a:spcBef>
                        <a:spcAft>
                          <a:spcPct val="0"/>
                        </a:spcAft>
                      </a:pPr>
                      <a:r>
                        <a:rPr lang="zh-CN" sz="1000" b="1">
                          <a:latin typeface="Heiti SC Medium" panose="02000000000000000000" charset="-122"/>
                          <a:ea typeface="Heiti SC Medium" panose="02000000000000000000" charset="-122"/>
                        </a:rPr>
                        <a:t>干预内容</a:t>
                      </a:r>
                      <a:endParaRPr lang="zh-CN" sz="1000" b="1">
                        <a:latin typeface="Heiti SC Medium" panose="02000000000000000000" charset="-122"/>
                        <a:ea typeface="Heiti SC Medium" panose="02000000000000000000" charset="-122"/>
                      </a:endParaRPr>
                    </a:p>
                  </a:txBody>
                  <a:tcPr marL="68580" marR="68580" marT="0" marB="0" anchor="ctr" anchorCtr="0"/>
                </a:tc>
              </a:tr>
              <a:tr h="804545">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基线评估与培训（第</a:t>
                      </a:r>
                      <a:r>
                        <a:rPr lang="en-US" altLang="zh-CN" sz="1000" b="0">
                          <a:latin typeface="Heiti SC Light" panose="02000000000000000000" charset="-122"/>
                          <a:ea typeface="Heiti SC Light" panose="02000000000000000000" charset="-122"/>
                          <a:cs typeface="Heiti SC Light" panose="02000000000000000000" charset="-122"/>
                        </a:rPr>
                        <a:t>0</a:t>
                      </a:r>
                      <a:r>
                        <a:rPr lang="zh-CN" sz="1000" b="0">
                          <a:latin typeface="Heiti SC Light" panose="02000000000000000000" charset="-122"/>
                          <a:ea typeface="Heiti SC Light" panose="02000000000000000000" charset="-122"/>
                          <a:cs typeface="Heiti SC Light" panose="02000000000000000000" charset="-122"/>
                        </a:rPr>
                        <a:t>周）</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rPr>
                        <a:t>照护者通过线下指导掌握基本护理方法</a:t>
                      </a:r>
                      <a:endParaRPr lang="zh-CN" sz="1000" b="0">
                        <a:latin typeface="Heiti SC Light" panose="02000000000000000000" charset="-122"/>
                        <a:ea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示教</a:t>
                      </a:r>
                      <a:endParaRPr lang="zh-CN" sz="1000" b="0">
                        <a:latin typeface="Heiti SC Light" panose="02000000000000000000" charset="-122"/>
                        <a:ea typeface="Heiti SC Light" panose="02000000000000000000" charset="-122"/>
                        <a:cs typeface="Heiti SC Light" panose="02000000000000000000" charset="-122"/>
                      </a:endParaRPr>
                    </a:p>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发放</a:t>
                      </a:r>
                      <a:r>
                        <a:rPr lang="zh-CN" altLang="en-US" sz="1000" b="0">
                          <a:latin typeface="Heiti SC Light" panose="02000000000000000000" charset="-122"/>
                          <a:ea typeface="Heiti SC Light" panose="02000000000000000000" charset="-122"/>
                          <a:cs typeface="Heiti SC Light" panose="02000000000000000000" charset="-122"/>
                        </a:rPr>
                        <a:t>“护理工具包”</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254000" algn="just">
                        <a:lnSpc>
                          <a:spcPct val="100000"/>
                        </a:lnSpc>
                        <a:buClrTx/>
                        <a:buSzTx/>
                        <a:buNone/>
                      </a:pPr>
                      <a:r>
                        <a:rPr lang="en-US" altLang="zh-CN" sz="1000" b="0">
                          <a:latin typeface="Heiti SC Light" panose="02000000000000000000" charset="-122"/>
                          <a:ea typeface="Heiti SC Light" panose="02000000000000000000" charset="-122"/>
                          <a:cs typeface="Heiti SC Light" panose="02000000000000000000" charset="-122"/>
                        </a:rPr>
                        <a:t>① </a:t>
                      </a:r>
                      <a:r>
                        <a:rPr lang="en-US" altLang="zh-CN" sz="1000" b="0">
                          <a:solidFill>
                            <a:srgbClr val="C00000"/>
                          </a:solidFill>
                          <a:latin typeface="Heiti SC Light" panose="02000000000000000000" charset="-122"/>
                          <a:ea typeface="Heiti SC Light" panose="02000000000000000000" charset="-122"/>
                          <a:cs typeface="Heiti SC Light" panose="02000000000000000000" charset="-122"/>
                        </a:rPr>
                        <a:t>专科护士</a:t>
                      </a:r>
                      <a:r>
                        <a:rPr lang="en-US" altLang="zh-CN" sz="1000" b="0">
                          <a:latin typeface="Heiti SC Light" panose="02000000000000000000" charset="-122"/>
                          <a:ea typeface="Heiti SC Light" panose="02000000000000000000" charset="-122"/>
                          <a:cs typeface="Heiti SC Light" panose="02000000000000000000" charset="-122"/>
                        </a:rPr>
                        <a:t>发放《居家皮肤伤口护理工具包》包括操作手册、培训视频、操作核对表、照护者日记等）；</a:t>
                      </a:r>
                      <a:endParaRPr lang="en-US" altLang="zh-CN" sz="1000" b="0">
                        <a:latin typeface="Heiti SC Light" panose="02000000000000000000" charset="-122"/>
                        <a:ea typeface="Heiti SC Light" panose="02000000000000000000" charset="-122"/>
                        <a:cs typeface="Heiti SC Light" panose="02000000000000000000" charset="-122"/>
                      </a:endParaRPr>
                    </a:p>
                    <a:p>
                      <a:pPr marL="0" indent="254000" algn="just">
                        <a:buClrTx/>
                        <a:buSzTx/>
                        <a:buNone/>
                      </a:pPr>
                      <a:r>
                        <a:rPr lang="en-US" altLang="zh-CN" sz="1000" b="0">
                          <a:latin typeface="Heiti SC Light" panose="02000000000000000000" charset="-122"/>
                          <a:ea typeface="Heiti SC Light" panose="02000000000000000000" charset="-122"/>
                          <a:cs typeface="Heiti SC Light" panose="02000000000000000000" charset="-122"/>
                        </a:rPr>
                        <a:t>② </a:t>
                      </a:r>
                      <a:r>
                        <a:rPr lang="en-US" altLang="zh-CN" sz="1000" b="0">
                          <a:solidFill>
                            <a:srgbClr val="C00000"/>
                          </a:solidFill>
                          <a:latin typeface="Heiti SC Light" panose="02000000000000000000" charset="-122"/>
                          <a:ea typeface="Heiti SC Light" panose="02000000000000000000" charset="-122"/>
                          <a:cs typeface="Heiti SC Light" panose="02000000000000000000" charset="-122"/>
                        </a:rPr>
                        <a:t>专科护士进行线下门诊培训</a:t>
                      </a:r>
                      <a:r>
                        <a:rPr lang="en-US" altLang="zh-CN" sz="1000" b="0">
                          <a:latin typeface="Heiti SC Light" panose="02000000000000000000" charset="-122"/>
                          <a:ea typeface="Heiti SC Light" panose="02000000000000000000" charset="-122"/>
                          <a:cs typeface="Heiti SC Light" panose="02000000000000000000" charset="-122"/>
                        </a:rPr>
                        <a:t>:示范皮肤保护、伤口换药等操作要点</a:t>
                      </a:r>
                      <a:endParaRPr lang="en-US" alt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r>
              <a:tr h="1040130">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居家实施与日常记录（第</a:t>
                      </a:r>
                      <a:r>
                        <a:rPr lang="en-US" altLang="zh-CN" sz="1000" b="0">
                          <a:latin typeface="Heiti SC Light" panose="02000000000000000000" charset="-122"/>
                          <a:ea typeface="Heiti SC Light" panose="02000000000000000000" charset="-122"/>
                          <a:cs typeface="Heiti SC Light" panose="02000000000000000000" charset="-122"/>
                        </a:rPr>
                        <a:t>1–12</a:t>
                      </a:r>
                      <a:r>
                        <a:rPr lang="zh-CN" sz="1000" b="0">
                          <a:latin typeface="Heiti SC Light" panose="02000000000000000000" charset="-122"/>
                          <a:ea typeface="Heiti SC Light" panose="02000000000000000000" charset="-122"/>
                          <a:cs typeface="Heiti SC Light" panose="02000000000000000000" charset="-122"/>
                        </a:rPr>
                        <a:t>周）</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照护者利用微信推送及工具包持续学习</a:t>
                      </a:r>
                      <a:endParaRPr lang="zh-CN" sz="1000" b="0">
                        <a:latin typeface="Heiti SC Light" panose="02000000000000000000" charset="-122"/>
                        <a:ea typeface="Heiti SC Light" panose="02000000000000000000" charset="-122"/>
                        <a:cs typeface="Heiti SC Light" panose="02000000000000000000" charset="-122"/>
                      </a:endParaRPr>
                    </a:p>
                    <a:p>
                      <a:pPr algn="l">
                        <a:lnSpc>
                          <a:spcPts val="2000"/>
                        </a:lnSpc>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 </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rPr>
                        <a:t>线上微信</a:t>
                      </a:r>
                      <a:endParaRPr lang="zh-CN" sz="1000" b="0">
                        <a:latin typeface="Heiti SC Light" panose="02000000000000000000" charset="-122"/>
                        <a:ea typeface="Heiti SC Light" panose="02000000000000000000" charset="-122"/>
                      </a:endParaRPr>
                    </a:p>
                    <a:p>
                      <a:pPr algn="l">
                        <a:lnSpc>
                          <a:spcPts val="2000"/>
                        </a:lnSpc>
                        <a:spcBef>
                          <a:spcPct val="0"/>
                        </a:spcBef>
                        <a:spcAft>
                          <a:spcPct val="0"/>
                        </a:spcAft>
                      </a:pPr>
                      <a:r>
                        <a:rPr lang="zh-CN" sz="1000" b="0">
                          <a:latin typeface="Heiti SC Light" panose="02000000000000000000" charset="-122"/>
                          <a:ea typeface="Heiti SC Light" panose="02000000000000000000" charset="-122"/>
                        </a:rPr>
                        <a:t>腾讯会议</a:t>
                      </a:r>
                      <a:endParaRPr lang="zh-CN" sz="1000" b="0">
                        <a:latin typeface="Heiti SC Light" panose="02000000000000000000" charset="-122"/>
                        <a:ea typeface="Heiti SC Light" panose="02000000000000000000" charset="-122"/>
                      </a:endParaRPr>
                    </a:p>
                    <a:p>
                      <a:pPr algn="l">
                        <a:lnSpc>
                          <a:spcPts val="2000"/>
                        </a:lnSpc>
                        <a:spcBef>
                          <a:spcPct val="0"/>
                        </a:spcBef>
                        <a:spcAft>
                          <a:spcPct val="0"/>
                        </a:spcAft>
                      </a:pPr>
                      <a:r>
                        <a:rPr lang="zh-CN" sz="1000" b="0">
                          <a:latin typeface="Heiti SC Light" panose="02000000000000000000" charset="-122"/>
                          <a:ea typeface="Heiti SC Light" panose="02000000000000000000" charset="-122"/>
                        </a:rPr>
                        <a:t>线下访视</a:t>
                      </a:r>
                      <a:endParaRPr lang="zh-CN" sz="1000" b="0">
                        <a:latin typeface="Heiti SC Light" panose="02000000000000000000" charset="-122"/>
                        <a:ea typeface="Heiti SC Light" panose="02000000000000000000" charset="-122"/>
                      </a:endParaRPr>
                    </a:p>
                  </a:txBody>
                  <a:tcPr marL="68580" marR="68580" marT="0" marB="0" anchor="ctr" anchorCtr="0"/>
                </a:tc>
                <a:tc>
                  <a:txBody>
                    <a:bodyPr/>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① </a:t>
                      </a:r>
                      <a:r>
                        <a:rPr lang="zh-CN" sz="1000" b="0">
                          <a:solidFill>
                            <a:srgbClr val="C00000"/>
                          </a:solidFill>
                          <a:latin typeface="Heiti SC Light" panose="02000000000000000000" charset="-122"/>
                          <a:ea typeface="Heiti SC Light" panose="02000000000000000000" charset="-122"/>
                          <a:cs typeface="Heiti SC Light" panose="02000000000000000000" charset="-122"/>
                        </a:rPr>
                        <a:t>微信学习推送</a:t>
                      </a:r>
                      <a:r>
                        <a:rPr lang="zh-CN" sz="1000" b="0">
                          <a:latin typeface="Heiti SC Light" panose="02000000000000000000" charset="-122"/>
                          <a:ea typeface="Heiti SC Light" panose="02000000000000000000" charset="-122"/>
                          <a:cs typeface="Heiti SC Light" panose="02000000000000000000" charset="-122"/>
                        </a:rPr>
                        <a:t>：研究人员每周推送一次图文并茂的护理知识（涵盖伤口护理、日常护理、操作视频等），并附带自我检测题；</a:t>
                      </a:r>
                      <a:endParaRPr lang="zh-CN" sz="1000" b="0">
                        <a:latin typeface="Heiti SC Light" panose="02000000000000000000" charset="-122"/>
                        <a:ea typeface="Heiti SC Light" panose="02000000000000000000" charset="-122"/>
                        <a:cs typeface="Heiti SC Light" panose="02000000000000000000" charset="-122"/>
                      </a:endParaRPr>
                    </a:p>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② </a:t>
                      </a:r>
                      <a:r>
                        <a:rPr lang="zh-CN" sz="1000" b="0">
                          <a:solidFill>
                            <a:srgbClr val="C00000"/>
                          </a:solidFill>
                          <a:latin typeface="Heiti SC Light" panose="02000000000000000000" charset="-122"/>
                          <a:ea typeface="Heiti SC Light" panose="02000000000000000000" charset="-122"/>
                          <a:cs typeface="Heiti SC Light" panose="02000000000000000000" charset="-122"/>
                        </a:rPr>
                        <a:t>居家护理实施</a:t>
                      </a:r>
                      <a:r>
                        <a:rPr lang="zh-CN" sz="1000" b="0">
                          <a:latin typeface="Heiti SC Light" panose="02000000000000000000" charset="-122"/>
                          <a:ea typeface="Heiti SC Light" panose="02000000000000000000" charset="-122"/>
                          <a:cs typeface="Heiti SC Light" panose="02000000000000000000" charset="-122"/>
                        </a:rPr>
                        <a:t>：照护者根据工具包指导进行日常伤口护理，记录护理频次、操作过程、疼痛评分、感染情况等。</a:t>
                      </a:r>
                      <a:endParaRPr lang="zh-CN" sz="1000" b="0">
                        <a:latin typeface="Heiti SC Light" panose="02000000000000000000" charset="-122"/>
                        <a:ea typeface="Heiti SC Light" panose="02000000000000000000" charset="-122"/>
                        <a:cs typeface="Heiti SC Light" panose="02000000000000000000" charset="-122"/>
                      </a:endParaRPr>
                    </a:p>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③ </a:t>
                      </a:r>
                      <a:r>
                        <a:rPr lang="zh-CN" sz="1000" b="0">
                          <a:solidFill>
                            <a:srgbClr val="C00000"/>
                          </a:solidFill>
                          <a:latin typeface="Heiti SC Light" panose="02000000000000000000" charset="-122"/>
                          <a:ea typeface="Heiti SC Light" panose="02000000000000000000" charset="-122"/>
                          <a:cs typeface="Heiti SC Light" panose="02000000000000000000" charset="-122"/>
                        </a:rPr>
                        <a:t>自检与上传</a:t>
                      </a:r>
                      <a:r>
                        <a:rPr lang="zh-CN" sz="1000" b="0">
                          <a:latin typeface="Heiti SC Light" panose="02000000000000000000" charset="-122"/>
                          <a:ea typeface="Heiti SC Light" panose="02000000000000000000" charset="-122"/>
                          <a:cs typeface="Heiti SC Light" panose="02000000000000000000" charset="-122"/>
                        </a:rPr>
                        <a:t>：照护者按操作核对表自检，并于第</a:t>
                      </a:r>
                      <a:r>
                        <a:rPr lang="en-US" altLang="zh-CN" sz="1000" b="0">
                          <a:latin typeface="Heiti SC Light" panose="02000000000000000000" charset="-122"/>
                          <a:ea typeface="Heiti SC Light" panose="02000000000000000000" charset="-122"/>
                          <a:cs typeface="Heiti SC Light" panose="02000000000000000000" charset="-122"/>
                        </a:rPr>
                        <a:t>2</a:t>
                      </a:r>
                      <a:r>
                        <a:rPr lang="zh-CN" sz="1000" b="0">
                          <a:latin typeface="Heiti SC Light" panose="02000000000000000000" charset="-122"/>
                          <a:ea typeface="Heiti SC Light" panose="02000000000000000000" charset="-122"/>
                          <a:cs typeface="Heiti SC Light" panose="02000000000000000000" charset="-122"/>
                        </a:rPr>
                        <a:t>、</a:t>
                      </a:r>
                      <a:r>
                        <a:rPr lang="en-US" altLang="zh-CN" sz="1000" b="0">
                          <a:latin typeface="Heiti SC Light" panose="02000000000000000000" charset="-122"/>
                          <a:ea typeface="Heiti SC Light" panose="02000000000000000000" charset="-122"/>
                          <a:cs typeface="Heiti SC Light" panose="02000000000000000000" charset="-122"/>
                        </a:rPr>
                        <a:t>4</a:t>
                      </a:r>
                      <a:r>
                        <a:rPr lang="zh-CN" sz="1000" b="0">
                          <a:latin typeface="Heiti SC Light" panose="02000000000000000000" charset="-122"/>
                          <a:ea typeface="Heiti SC Light" panose="02000000000000000000" charset="-122"/>
                          <a:cs typeface="Heiti SC Light" panose="02000000000000000000" charset="-122"/>
                        </a:rPr>
                        <a:t>、</a:t>
                      </a:r>
                      <a:r>
                        <a:rPr lang="en-US" altLang="zh-CN" sz="1000" b="0">
                          <a:latin typeface="Heiti SC Light" panose="02000000000000000000" charset="-122"/>
                          <a:ea typeface="Heiti SC Light" panose="02000000000000000000" charset="-122"/>
                          <a:cs typeface="Heiti SC Light" panose="02000000000000000000" charset="-122"/>
                        </a:rPr>
                        <a:t>8</a:t>
                      </a:r>
                      <a:r>
                        <a:rPr lang="zh-CN" sz="1000" b="0">
                          <a:latin typeface="Heiti SC Light" panose="02000000000000000000" charset="-122"/>
                          <a:ea typeface="Heiti SC Light" panose="02000000000000000000" charset="-122"/>
                          <a:cs typeface="Heiti SC Light" panose="02000000000000000000" charset="-122"/>
                        </a:rPr>
                        <a:t>、</a:t>
                      </a:r>
                      <a:r>
                        <a:rPr lang="en-US" altLang="zh-CN" sz="1000" b="0">
                          <a:latin typeface="Heiti SC Light" panose="02000000000000000000" charset="-122"/>
                          <a:ea typeface="Heiti SC Light" panose="02000000000000000000" charset="-122"/>
                          <a:cs typeface="Heiti SC Light" panose="02000000000000000000" charset="-122"/>
                        </a:rPr>
                        <a:t>12</a:t>
                      </a:r>
                      <a:r>
                        <a:rPr lang="zh-CN" sz="1000" b="0">
                          <a:latin typeface="Heiti SC Light" panose="02000000000000000000" charset="-122"/>
                          <a:ea typeface="Heiti SC Light" panose="02000000000000000000" charset="-122"/>
                          <a:cs typeface="Heiti SC Light" panose="02000000000000000000" charset="-122"/>
                        </a:rPr>
                        <a:t>周各上传一次完整护理操作视频或接受线下访视，由专科护士评分并反馈</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r>
              <a:tr h="1608455">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定期交流与指导（第</a:t>
                      </a:r>
                      <a:r>
                        <a:rPr lang="en-US" altLang="zh-CN" sz="1000" b="0">
                          <a:latin typeface="Heiti SC Light" panose="02000000000000000000" charset="-122"/>
                          <a:ea typeface="Heiti SC Light" panose="02000000000000000000" charset="-122"/>
                          <a:cs typeface="Heiti SC Light" panose="02000000000000000000" charset="-122"/>
                        </a:rPr>
                        <a:t>2–12</a:t>
                      </a:r>
                      <a:r>
                        <a:rPr lang="zh-CN" sz="1000" b="0">
                          <a:latin typeface="Heiti SC Light" panose="02000000000000000000" charset="-122"/>
                          <a:ea typeface="Heiti SC Light" panose="02000000000000000000" charset="-122"/>
                          <a:cs typeface="Heiti SC Light" panose="02000000000000000000" charset="-122"/>
                        </a:rPr>
                        <a:t>周）</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cs typeface="Heiti SC Light" panose="02000000000000000000" charset="-122"/>
                        </a:rPr>
                        <a:t>照护者通过集体学习和个性化指导相结合，提高照护者护理知识、技能水平和心理支持感</a:t>
                      </a:r>
                      <a:endParaRPr lang="zh-CN" sz="1000" b="0">
                        <a:latin typeface="Heiti SC Light" panose="02000000000000000000" charset="-122"/>
                        <a:ea typeface="Heiti SC Light" panose="02000000000000000000" charset="-122"/>
                        <a:cs typeface="Heiti SC Light" panose="02000000000000000000" charset="-122"/>
                      </a:endParaRPr>
                    </a:p>
                    <a:p>
                      <a:pPr algn="l">
                        <a:lnSpc>
                          <a:spcPts val="2000"/>
                        </a:lnSpc>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 </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l">
                        <a:lnSpc>
                          <a:spcPts val="2000"/>
                        </a:lnSpc>
                        <a:spcBef>
                          <a:spcPct val="0"/>
                        </a:spcBef>
                        <a:spcAft>
                          <a:spcPct val="0"/>
                        </a:spcAft>
                      </a:pPr>
                      <a:r>
                        <a:rPr lang="zh-CN" sz="1000" b="0">
                          <a:latin typeface="Heiti SC Light" panose="02000000000000000000" charset="-122"/>
                          <a:ea typeface="Heiti SC Light" panose="02000000000000000000" charset="-122"/>
                        </a:rPr>
                        <a:t>线上微信</a:t>
                      </a:r>
                      <a:endParaRPr lang="zh-CN" sz="1000" b="0">
                        <a:latin typeface="Heiti SC Light" panose="02000000000000000000" charset="-122"/>
                        <a:ea typeface="Heiti SC Light" panose="02000000000000000000" charset="-122"/>
                      </a:endParaRPr>
                    </a:p>
                    <a:p>
                      <a:pPr algn="l">
                        <a:lnSpc>
                          <a:spcPts val="2000"/>
                        </a:lnSpc>
                        <a:spcBef>
                          <a:spcPct val="0"/>
                        </a:spcBef>
                        <a:spcAft>
                          <a:spcPct val="0"/>
                        </a:spcAft>
                      </a:pPr>
                      <a:r>
                        <a:rPr lang="zh-CN" sz="1000" b="0">
                          <a:latin typeface="Heiti SC Light" panose="02000000000000000000" charset="-122"/>
                          <a:ea typeface="Heiti SC Light" panose="02000000000000000000" charset="-122"/>
                        </a:rPr>
                        <a:t>腾讯会议</a:t>
                      </a:r>
                      <a:endParaRPr lang="zh-CN" sz="1000" b="0">
                        <a:latin typeface="Heiti SC Light" panose="02000000000000000000" charset="-122"/>
                        <a:ea typeface="Heiti SC Light" panose="02000000000000000000" charset="-122"/>
                      </a:endParaRPr>
                    </a:p>
                    <a:p>
                      <a:pPr algn="l">
                        <a:lnSpc>
                          <a:spcPts val="2000"/>
                        </a:lnSpc>
                        <a:spcBef>
                          <a:spcPct val="0"/>
                        </a:spcBef>
                        <a:spcAft>
                          <a:spcPct val="0"/>
                        </a:spcAft>
                      </a:pPr>
                      <a:r>
                        <a:rPr lang="zh-CN" sz="1000" b="0">
                          <a:latin typeface="Heiti SC Light" panose="02000000000000000000" charset="-122"/>
                          <a:ea typeface="Heiti SC Light" panose="02000000000000000000" charset="-122"/>
                        </a:rPr>
                        <a:t>线下门诊</a:t>
                      </a:r>
                      <a:endParaRPr lang="zh-CN" sz="1000" b="0">
                        <a:latin typeface="Heiti SC Light" panose="02000000000000000000" charset="-122"/>
                        <a:ea typeface="Heiti SC Light" panose="02000000000000000000" charset="-122"/>
                      </a:endParaRPr>
                    </a:p>
                  </a:txBody>
                  <a:tcPr marL="68580" marR="68580" marT="0" marB="0" anchor="ctr" anchorCtr="0"/>
                </a:tc>
                <a:tc>
                  <a:txBody>
                    <a:bodyPr/>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①</a:t>
                      </a:r>
                      <a:r>
                        <a:rPr lang="zh-CN" altLang="en-US" sz="1000" b="0">
                          <a:solidFill>
                            <a:srgbClr val="C00000"/>
                          </a:solidFill>
                          <a:latin typeface="Heiti SC Light" panose="02000000000000000000" charset="-122"/>
                          <a:ea typeface="Heiti SC Light" panose="02000000000000000000" charset="-122"/>
                          <a:cs typeface="Heiti SC Light" panose="02000000000000000000" charset="-122"/>
                        </a:rPr>
                        <a:t>周期性学习内容总结</a:t>
                      </a:r>
                      <a:r>
                        <a:rPr lang="zh-CN" altLang="en-US" sz="1000" b="0">
                          <a:latin typeface="Heiti SC Light" panose="02000000000000000000" charset="-122"/>
                          <a:ea typeface="Heiti SC Light" panose="02000000000000000000" charset="-122"/>
                          <a:cs typeface="Heiti SC Light" panose="02000000000000000000" charset="-122"/>
                        </a:rPr>
                        <a:t>（每</a:t>
                      </a:r>
                      <a:r>
                        <a:rPr lang="en-US" altLang="zh-CN" sz="1000" b="0">
                          <a:latin typeface="Heiti SC Light" panose="02000000000000000000" charset="-122"/>
                          <a:ea typeface="Heiti SC Light" panose="02000000000000000000" charset="-122"/>
                          <a:cs typeface="Heiti SC Light" panose="02000000000000000000" charset="-122"/>
                        </a:rPr>
                        <a:t>4</a:t>
                      </a:r>
                      <a:r>
                        <a:rPr lang="zh-CN" sz="1000" b="0">
                          <a:latin typeface="Heiti SC Light" panose="02000000000000000000" charset="-122"/>
                          <a:ea typeface="Heiti SC Light" panose="02000000000000000000" charset="-122"/>
                          <a:cs typeface="Heiti SC Light" panose="02000000000000000000" charset="-122"/>
                        </a:rPr>
                        <a:t>周）：研究团队将前</a:t>
                      </a:r>
                      <a:r>
                        <a:rPr lang="en-US" altLang="zh-CN" sz="1000" b="0">
                          <a:latin typeface="Heiti SC Light" panose="02000000000000000000" charset="-122"/>
                          <a:ea typeface="Heiti SC Light" panose="02000000000000000000" charset="-122"/>
                          <a:cs typeface="Heiti SC Light" panose="02000000000000000000" charset="-122"/>
                        </a:rPr>
                        <a:t>4</a:t>
                      </a:r>
                      <a:r>
                        <a:rPr lang="zh-CN" sz="1000" b="0">
                          <a:latin typeface="Heiti SC Light" panose="02000000000000000000" charset="-122"/>
                          <a:ea typeface="Heiti SC Light" panose="02000000000000000000" charset="-122"/>
                          <a:cs typeface="Heiti SC Light" panose="02000000000000000000" charset="-122"/>
                        </a:rPr>
                        <a:t>周的推送内容做成长图进行推送，便于复习与查阅；</a:t>
                      </a:r>
                      <a:endParaRPr lang="zh-CN" sz="1000" b="0">
                        <a:latin typeface="Heiti SC Light" panose="02000000000000000000" charset="-122"/>
                        <a:ea typeface="Heiti SC Light" panose="02000000000000000000" charset="-122"/>
                        <a:cs typeface="Heiti SC Light" panose="02000000000000000000" charset="-122"/>
                      </a:endParaRPr>
                    </a:p>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②</a:t>
                      </a:r>
                      <a:r>
                        <a:rPr lang="zh-CN" sz="1000" b="0">
                          <a:solidFill>
                            <a:srgbClr val="C00000"/>
                          </a:solidFill>
                          <a:latin typeface="Heiti SC Light" panose="02000000000000000000" charset="-122"/>
                          <a:ea typeface="Heiti SC Light" panose="02000000000000000000" charset="-122"/>
                          <a:cs typeface="Heiti SC Light" panose="02000000000000000000" charset="-122"/>
                        </a:rPr>
                        <a:t>诊疗及护理培训视频推送</a:t>
                      </a:r>
                      <a:r>
                        <a:rPr lang="zh-CN" sz="1000" b="0">
                          <a:latin typeface="Heiti SC Light" panose="02000000000000000000" charset="-122"/>
                          <a:ea typeface="Heiti SC Light" panose="02000000000000000000" charset="-122"/>
                          <a:cs typeface="Heiti SC Light" panose="02000000000000000000" charset="-122"/>
                        </a:rPr>
                        <a:t>（每</a:t>
                      </a:r>
                      <a:r>
                        <a:rPr lang="en-US" altLang="zh-CN" sz="1000" b="0">
                          <a:latin typeface="Heiti SC Light" panose="02000000000000000000" charset="-122"/>
                          <a:ea typeface="Heiti SC Light" panose="02000000000000000000" charset="-122"/>
                          <a:cs typeface="Heiti SC Light" panose="02000000000000000000" charset="-122"/>
                        </a:rPr>
                        <a:t>4</a:t>
                      </a:r>
                      <a:r>
                        <a:rPr lang="zh-CN" sz="1000" b="0">
                          <a:latin typeface="Heiti SC Light" panose="02000000000000000000" charset="-122"/>
                          <a:ea typeface="Heiti SC Light" panose="02000000000000000000" charset="-122"/>
                          <a:cs typeface="Heiti SC Light" panose="02000000000000000000" charset="-122"/>
                        </a:rPr>
                        <a:t>周）：由皮肤科医生及专科护士提供培训视频，包括皮肤疾病及心理问题、并发症管理、整形外科作用、营养支持等。</a:t>
                      </a:r>
                      <a:endParaRPr lang="zh-CN" sz="1000" b="0">
                        <a:latin typeface="Heiti SC Light" panose="02000000000000000000" charset="-122"/>
                        <a:ea typeface="Heiti SC Light" panose="02000000000000000000" charset="-122"/>
                        <a:cs typeface="Heiti SC Light" panose="02000000000000000000" charset="-122"/>
                      </a:endParaRPr>
                    </a:p>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③</a:t>
                      </a:r>
                      <a:r>
                        <a:rPr lang="zh-CN" altLang="en-US" sz="1000" b="0">
                          <a:solidFill>
                            <a:srgbClr val="C00000"/>
                          </a:solidFill>
                          <a:latin typeface="Heiti SC Light" panose="02000000000000000000" charset="-122"/>
                          <a:ea typeface="Heiti SC Light" panose="02000000000000000000" charset="-122"/>
                          <a:cs typeface="Heiti SC Light" panose="02000000000000000000" charset="-122"/>
                        </a:rPr>
                        <a:t>经验分享</a:t>
                      </a:r>
                      <a:r>
                        <a:rPr lang="zh-CN" altLang="en-US" sz="1000" b="0">
                          <a:latin typeface="Heiti SC Light" panose="02000000000000000000" charset="-122"/>
                          <a:ea typeface="Heiti SC Light" panose="02000000000000000000" charset="-122"/>
                          <a:cs typeface="Heiti SC Light" panose="02000000000000000000" charset="-122"/>
                        </a:rPr>
                        <a:t>：</a:t>
                      </a:r>
                      <a:r>
                        <a:rPr lang="zh-CN" sz="1000" b="0">
                          <a:latin typeface="Heiti SC Light" panose="02000000000000000000" charset="-122"/>
                          <a:ea typeface="Heiti SC Light" panose="02000000000000000000" charset="-122"/>
                          <a:cs typeface="Heiti SC Light" panose="02000000000000000000" charset="-122"/>
                        </a:rPr>
                        <a:t>由研究团队组织线上经验分享会，邀请照护者现身讲述护理中的挑战与应对，促进互助与情绪支持。</a:t>
                      </a:r>
                      <a:endParaRPr lang="zh-CN" sz="1000" b="0">
                        <a:latin typeface="Heiti SC Light" panose="02000000000000000000" charset="-122"/>
                        <a:ea typeface="Heiti SC Light" panose="02000000000000000000" charset="-122"/>
                        <a:cs typeface="Heiti SC Light" panose="02000000000000000000" charset="-122"/>
                      </a:endParaRPr>
                    </a:p>
                    <a:p>
                      <a:pPr marL="0" indent="254000" algn="just">
                        <a:spcBef>
                          <a:spcPct val="0"/>
                        </a:spcBef>
                        <a:spcAft>
                          <a:spcPct val="0"/>
                        </a:spcAft>
                      </a:pPr>
                      <a:r>
                        <a:rPr lang="en-US" altLang="zh-CN" sz="1000" b="0">
                          <a:latin typeface="Heiti SC Light" panose="02000000000000000000" charset="-122"/>
                          <a:ea typeface="Heiti SC Light" panose="02000000000000000000" charset="-122"/>
                          <a:cs typeface="Heiti SC Light" panose="02000000000000000000" charset="-122"/>
                        </a:rPr>
                        <a:t>④</a:t>
                      </a:r>
                      <a:r>
                        <a:rPr lang="zh-CN" sz="1000" b="0">
                          <a:solidFill>
                            <a:srgbClr val="C00000"/>
                          </a:solidFill>
                          <a:latin typeface="Heiti SC Light" panose="02000000000000000000" charset="-122"/>
                          <a:ea typeface="Heiti SC Light" panose="02000000000000000000" charset="-122"/>
                          <a:cs typeface="Heiti SC Light" panose="02000000000000000000" charset="-122"/>
                        </a:rPr>
                        <a:t>个性化指导反馈</a:t>
                      </a:r>
                      <a:r>
                        <a:rPr lang="zh-CN" sz="1000" b="0">
                          <a:latin typeface="Heiti SC Light" panose="02000000000000000000" charset="-122"/>
                          <a:ea typeface="Heiti SC Light" panose="02000000000000000000" charset="-122"/>
                          <a:cs typeface="Heiti SC Light" panose="02000000000000000000" charset="-122"/>
                        </a:rPr>
                        <a:t>：照护者可通过线上</a:t>
                      </a:r>
                      <a:r>
                        <a:rPr lang="en-US" altLang="zh-CN" sz="1000" b="0">
                          <a:latin typeface="Heiti SC Light" panose="02000000000000000000" charset="-122"/>
                          <a:ea typeface="Heiti SC Light" panose="02000000000000000000" charset="-122"/>
                          <a:cs typeface="Heiti SC Light" panose="02000000000000000000" charset="-122"/>
                        </a:rPr>
                        <a:t>/</a:t>
                      </a:r>
                      <a:r>
                        <a:rPr lang="zh-CN" sz="1000" b="0">
                          <a:latin typeface="Heiti SC Light" panose="02000000000000000000" charset="-122"/>
                          <a:ea typeface="Heiti SC Light" panose="02000000000000000000" charset="-122"/>
                          <a:cs typeface="Heiti SC Light" panose="02000000000000000000" charset="-122"/>
                        </a:rPr>
                        <a:t>线下渠道向研究者咨询伤口护理问题，研究者反馈至专科护士个别解答，并每月汇总共性问题发布“答疑汇总”</a:t>
                      </a:r>
                      <a:endParaRPr lang="zh-CN" sz="10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r>
            </a:tbl>
          </a:graphicData>
        </a:graphic>
      </p:graphicFrame>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2"/>
            </p:custDataLst>
          </p:nvPr>
        </p:nvPicPr>
        <p:blipFill>
          <a:blip r:embed="rId3"/>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9502"/>
    </mc:Choice>
    <mc:Fallback>
      <p:transition advTm="3950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610235" y="1408430"/>
            <a:ext cx="7978775" cy="3359150"/>
          </a:xfrm>
          <a:prstGeom prst="rect">
            <a:avLst/>
          </a:prstGeom>
          <a:noFill/>
        </p:spPr>
        <p:txBody>
          <a:bodyPr wrap="square" rtlCol="0">
            <a:noAutofit/>
          </a:bodyPr>
          <a:p>
            <a:pPr indent="0" fontAlgn="auto">
              <a:lnSpc>
                <a:spcPct val="150000"/>
              </a:lnSpc>
            </a:pPr>
            <a:endParaRPr lang="zh-CN" altLang="en-US" sz="1600">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pic>
        <p:nvPicPr>
          <p:cNvPr id="6" name="图片 6" descr="截屏2025-10-28 19.42.38"/>
          <p:cNvPicPr>
            <a:picLocks noChangeAspect="1"/>
          </p:cNvPicPr>
          <p:nvPr/>
        </p:nvPicPr>
        <p:blipFill>
          <a:blip r:embed="rId1"/>
          <a:stretch>
            <a:fillRect/>
          </a:stretch>
        </p:blipFill>
        <p:spPr>
          <a:xfrm>
            <a:off x="2664460" y="978535"/>
            <a:ext cx="4078605" cy="4069715"/>
          </a:xfrm>
          <a:prstGeom prst="rect">
            <a:avLst/>
          </a:prstGeom>
        </p:spPr>
      </p:pic>
      <p:sp>
        <p:nvSpPr>
          <p:cNvPr id="10" name="文本框 9"/>
          <p:cNvSpPr txBox="1"/>
          <p:nvPr/>
        </p:nvSpPr>
        <p:spPr>
          <a:xfrm>
            <a:off x="291465" y="642620"/>
            <a:ext cx="5981700" cy="58356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a:t>
            </a:r>
            <a:r>
              <a:rPr lang="zh-CN" altLang="en-US" sz="1600" b="1">
                <a:latin typeface="黑体" panose="02010609060101010101" charset="-122"/>
                <a:ea typeface="黑体" panose="02010609060101010101" charset="-122"/>
                <a:sym typeface="+mn-ea"/>
              </a:rPr>
              <a:t>EB患儿照顾者居家皮肤伤口护理能力提升方案的应用</a:t>
            </a:r>
            <a:endParaRPr lang="zh-CN" altLang="en-US" sz="1600" b="1">
              <a:latin typeface="黑体" panose="02010609060101010101" charset="-122"/>
              <a:ea typeface="黑体" panose="02010609060101010101" charset="-122"/>
            </a:endParaRPr>
          </a:p>
          <a:p>
            <a:pPr>
              <a:buClrTx/>
              <a:buSzTx/>
              <a:buFontTx/>
            </a:pPr>
            <a:endParaRPr lang="zh-CN" altLang="en-US" sz="1600" b="1">
              <a:latin typeface="黑体" panose="02010609060101010101" charset="-122"/>
              <a:ea typeface="黑体" panose="02010609060101010101" charset="-122"/>
            </a:endParaRPr>
          </a:p>
        </p:txBody>
      </p:sp>
      <p:sp>
        <p:nvSpPr>
          <p:cNvPr id="11" name="文本框 10"/>
          <p:cNvSpPr txBox="1"/>
          <p:nvPr/>
        </p:nvSpPr>
        <p:spPr>
          <a:xfrm>
            <a:off x="6267450" y="7105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——干预</a:t>
            </a:r>
            <a:r>
              <a:rPr lang="zh-CN" altLang="en-US" sz="1600" b="1">
                <a:solidFill>
                  <a:srgbClr val="C00000"/>
                </a:solidFill>
                <a:latin typeface="黑体" panose="02010609060101010101" charset="-122"/>
                <a:ea typeface="黑体" panose="02010609060101010101" charset="-122"/>
              </a:rPr>
              <a:t>流程图</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2"/>
            </p:custDataLst>
          </p:nvPr>
        </p:nvPicPr>
        <p:blipFill>
          <a:blip r:embed="rId3"/>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805"/>
    </mc:Choice>
    <mc:Fallback>
      <p:transition advTm="280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96215" y="1739265"/>
            <a:ext cx="8947785" cy="1814830"/>
          </a:xfrm>
          <a:prstGeom prst="rect">
            <a:avLst/>
          </a:prstGeom>
          <a:noFill/>
        </p:spPr>
        <p:txBody>
          <a:bodyPr wrap="square" rtlCol="0">
            <a:spAutoFit/>
          </a:bodyPr>
          <a:p>
            <a:r>
              <a:rPr lang="zh-CN" altLang="en-US" sz="1600">
                <a:solidFill>
                  <a:schemeClr val="accent2"/>
                </a:solidFill>
                <a:latin typeface="黑体" panose="02010609060101010101" charset="-122"/>
                <a:ea typeface="黑体" panose="02010609060101010101" charset="-122"/>
                <a:cs typeface="黑体" panose="02010609060101010101" charset="-122"/>
              </a:rPr>
              <a:t>主要结局指标：</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r>
              <a:rPr lang="en-US" altLang="en-US" sz="1600">
                <a:solidFill>
                  <a:schemeClr val="tx1"/>
                </a:solidFill>
                <a:latin typeface="黑体" panose="02010609060101010101" charset="-122"/>
                <a:ea typeface="黑体" panose="02010609060101010101" charset="-122"/>
                <a:cs typeface="黑体" panose="02010609060101010101" charset="-122"/>
              </a:rPr>
              <a:t>①</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患儿照护者照护能力（</a:t>
            </a:r>
            <a:r>
              <a:rPr lang="en-US" altLang="zh-CN" sz="1600">
                <a:solidFill>
                  <a:schemeClr val="tx1"/>
                </a:solidFill>
                <a:latin typeface="黑体" panose="02010609060101010101" charset="-122"/>
                <a:ea typeface="黑体" panose="02010609060101010101" charset="-122"/>
                <a:cs typeface="黑体" panose="02010609060101010101" charset="-122"/>
              </a:rPr>
              <a:t>FCTI</a:t>
            </a:r>
            <a:r>
              <a:rPr lang="zh-CN" altLang="en-US" sz="1600">
                <a:solidFill>
                  <a:schemeClr val="tx1"/>
                </a:solidFill>
                <a:latin typeface="黑体" panose="02010609060101010101" charset="-122"/>
                <a:ea typeface="黑体" panose="02010609060101010101" charset="-122"/>
                <a:cs typeface="黑体" panose="02010609060101010101" charset="-122"/>
              </a:rPr>
              <a:t>）评分</a:t>
            </a:r>
            <a:endParaRPr lang="zh-CN" altLang="en-US" sz="1600">
              <a:solidFill>
                <a:schemeClr val="tx1"/>
              </a:solidFill>
              <a:latin typeface="黑体" panose="02010609060101010101" charset="-122"/>
              <a:ea typeface="黑体" panose="02010609060101010101" charset="-122"/>
              <a:cs typeface="黑体" panose="02010609060101010101" charset="-122"/>
            </a:endParaRPr>
          </a:p>
          <a:p>
            <a:r>
              <a:rPr lang="en-US" altLang="en-US" sz="1600">
                <a:solidFill>
                  <a:schemeClr val="tx1"/>
                </a:solidFill>
                <a:latin typeface="黑体" panose="02010609060101010101" charset="-122"/>
                <a:ea typeface="黑体" panose="02010609060101010101" charset="-122"/>
                <a:cs typeface="黑体" panose="02010609060101010101" charset="-122"/>
              </a:rPr>
              <a:t>②</a:t>
            </a:r>
            <a:r>
              <a:rPr lang="zh-CN" altLang="en-US" sz="1600">
                <a:solidFill>
                  <a:schemeClr val="tx1"/>
                </a:solidFill>
                <a:latin typeface="黑体" panose="02010609060101010101" charset="-122"/>
                <a:ea typeface="黑体" panose="02010609060101010101" charset="-122"/>
                <a:cs typeface="黑体" panose="02010609060101010101" charset="-122"/>
              </a:rPr>
              <a:t>伤口总数、小伤口数</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（直径＜</a:t>
            </a:r>
            <a:r>
              <a:rPr lang="en-US" altLang="zh-CN" sz="1600">
                <a:solidFill>
                  <a:schemeClr val="tx1"/>
                </a:solidFill>
                <a:latin typeface="黑体" panose="02010609060101010101" charset="-122"/>
                <a:ea typeface="黑体" panose="02010609060101010101" charset="-122"/>
                <a:cs typeface="黑体" panose="02010609060101010101" charset="-122"/>
              </a:rPr>
              <a:t>2.5cm</a:t>
            </a:r>
            <a:r>
              <a:rPr lang="zh-CN" altLang="en-US" sz="1600">
                <a:solidFill>
                  <a:schemeClr val="tx1"/>
                </a:solidFill>
                <a:latin typeface="黑体" panose="02010609060101010101" charset="-122"/>
                <a:ea typeface="黑体" panose="02010609060101010101" charset="-122"/>
                <a:cs typeface="黑体" panose="02010609060101010101" charset="-122"/>
              </a:rPr>
              <a:t>）、中伤口数（直径</a:t>
            </a:r>
            <a:r>
              <a:rPr lang="en-US" altLang="zh-CN" sz="1600">
                <a:solidFill>
                  <a:schemeClr val="tx1"/>
                </a:solidFill>
                <a:latin typeface="黑体" panose="02010609060101010101" charset="-122"/>
                <a:ea typeface="黑体" panose="02010609060101010101" charset="-122"/>
                <a:cs typeface="黑体" panose="02010609060101010101" charset="-122"/>
              </a:rPr>
              <a:t>2.5-5cm</a:t>
            </a:r>
            <a:r>
              <a:rPr lang="zh-CN" altLang="en-US" sz="1600">
                <a:solidFill>
                  <a:schemeClr val="tx1"/>
                </a:solidFill>
                <a:latin typeface="黑体" panose="02010609060101010101" charset="-122"/>
                <a:ea typeface="黑体" panose="02010609060101010101" charset="-122"/>
                <a:cs typeface="黑体" panose="02010609060101010101" charset="-122"/>
              </a:rPr>
              <a:t>）、大伤口数（直径＞</a:t>
            </a:r>
            <a:r>
              <a:rPr lang="en-US" altLang="zh-CN" sz="1600">
                <a:solidFill>
                  <a:schemeClr val="tx1"/>
                </a:solidFill>
                <a:latin typeface="黑体" panose="02010609060101010101" charset="-122"/>
                <a:ea typeface="黑体" panose="02010609060101010101" charset="-122"/>
                <a:cs typeface="黑体" panose="02010609060101010101" charset="-122"/>
              </a:rPr>
              <a:t>5cm</a:t>
            </a:r>
            <a:r>
              <a:rPr lang="zh-CN" altLang="en-US" sz="1600">
                <a:solidFill>
                  <a:schemeClr val="tx1"/>
                </a:solidFill>
                <a:latin typeface="黑体" panose="02010609060101010101" charset="-122"/>
                <a:ea typeface="黑体" panose="02010609060101010101" charset="-122"/>
                <a:cs typeface="黑体" panose="02010609060101010101" charset="-122"/>
              </a:rPr>
              <a:t>）以及需不同时间（</a:t>
            </a:r>
            <a:r>
              <a:rPr lang="en-US" altLang="zh-CN" sz="1600">
                <a:solidFill>
                  <a:schemeClr val="tx1"/>
                </a:solidFill>
                <a:latin typeface="黑体" panose="02010609060101010101" charset="-122"/>
                <a:ea typeface="黑体" panose="02010609060101010101" charset="-122"/>
                <a:cs typeface="黑体" panose="02010609060101010101" charset="-122"/>
              </a:rPr>
              <a:t>2</a:t>
            </a:r>
            <a:r>
              <a:rPr lang="zh-CN" altLang="en-US" sz="1600">
                <a:solidFill>
                  <a:schemeClr val="tx1"/>
                </a:solidFill>
                <a:latin typeface="黑体" panose="02010609060101010101" charset="-122"/>
                <a:ea typeface="黑体" panose="02010609060101010101" charset="-122"/>
                <a:cs typeface="黑体" panose="02010609060101010101" charset="-122"/>
              </a:rPr>
              <a:t>周内、</a:t>
            </a:r>
            <a:r>
              <a:rPr lang="en-US" altLang="zh-CN" sz="1600">
                <a:solidFill>
                  <a:schemeClr val="tx1"/>
                </a:solidFill>
                <a:latin typeface="黑体" panose="02010609060101010101" charset="-122"/>
                <a:ea typeface="黑体" panose="02010609060101010101" charset="-122"/>
                <a:cs typeface="黑体" panose="02010609060101010101" charset="-122"/>
              </a:rPr>
              <a:t>3-4</a:t>
            </a:r>
            <a:r>
              <a:rPr lang="zh-CN" altLang="en-US" sz="1600">
                <a:solidFill>
                  <a:schemeClr val="tx1"/>
                </a:solidFill>
                <a:latin typeface="黑体" panose="02010609060101010101" charset="-122"/>
                <a:ea typeface="黑体" panose="02010609060101010101" charset="-122"/>
                <a:cs typeface="黑体" panose="02010609060101010101" charset="-122"/>
              </a:rPr>
              <a:t>周、</a:t>
            </a:r>
            <a:r>
              <a:rPr lang="en-US" altLang="zh-CN" sz="1600">
                <a:solidFill>
                  <a:schemeClr val="tx1"/>
                </a:solidFill>
                <a:latin typeface="黑体" panose="02010609060101010101" charset="-122"/>
                <a:ea typeface="黑体" panose="02010609060101010101" charset="-122"/>
                <a:cs typeface="黑体" panose="02010609060101010101" charset="-122"/>
              </a:rPr>
              <a:t>5-8</a:t>
            </a:r>
            <a:r>
              <a:rPr lang="zh-CN" altLang="en-US" sz="1600">
                <a:solidFill>
                  <a:schemeClr val="tx1"/>
                </a:solidFill>
                <a:latin typeface="黑体" panose="02010609060101010101" charset="-122"/>
                <a:ea typeface="黑体" panose="02010609060101010101" charset="-122"/>
                <a:cs typeface="黑体" panose="02010609060101010101" charset="-122"/>
              </a:rPr>
              <a:t>周和</a:t>
            </a:r>
            <a:r>
              <a:rPr lang="en-US" altLang="zh-CN" sz="1600">
                <a:solidFill>
                  <a:schemeClr val="tx1"/>
                </a:solidFill>
                <a:latin typeface="黑体" panose="02010609060101010101" charset="-122"/>
                <a:ea typeface="黑体" panose="02010609060101010101" charset="-122"/>
                <a:cs typeface="黑体" panose="02010609060101010101" charset="-122"/>
              </a:rPr>
              <a:t>8</a:t>
            </a:r>
            <a:r>
              <a:rPr lang="zh-CN" altLang="en-US" sz="1600">
                <a:solidFill>
                  <a:schemeClr val="tx1"/>
                </a:solidFill>
                <a:latin typeface="黑体" panose="02010609060101010101" charset="-122"/>
                <a:ea typeface="黑体" panose="02010609060101010101" charset="-122"/>
                <a:cs typeface="黑体" panose="02010609060101010101" charset="-122"/>
              </a:rPr>
              <a:t>周以上）愈合伤口数和从不愈合伤口数</a:t>
            </a:r>
            <a:endParaRPr lang="zh-CN" altLang="en-US" sz="1600">
              <a:solidFill>
                <a:schemeClr val="tx1"/>
              </a:solidFill>
              <a:latin typeface="黑体" panose="02010609060101010101" charset="-122"/>
              <a:ea typeface="黑体" panose="02010609060101010101" charset="-122"/>
              <a:cs typeface="黑体" panose="02010609060101010101" charset="-122"/>
            </a:endParaRPr>
          </a:p>
          <a:p>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algn="l">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次要结局指标：</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r>
              <a:rPr lang="en-US" altLang="en-US" sz="1600">
                <a:latin typeface="黑体" panose="02010609060101010101" charset="-122"/>
                <a:ea typeface="黑体" panose="02010609060101010101" charset="-122"/>
                <a:cs typeface="黑体" panose="02010609060101010101" charset="-122"/>
                <a:sym typeface="+mn-ea"/>
              </a:rPr>
              <a:t>①</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伤口护理操作核对表</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en-US" altLang="en-US" sz="1600">
                <a:latin typeface="黑体" panose="02010609060101010101" charset="-122"/>
                <a:ea typeface="黑体" panose="02010609060101010101" charset="-122"/>
                <a:cs typeface="黑体" panose="02010609060101010101" charset="-122"/>
                <a:sym typeface="+mn-ea"/>
              </a:rPr>
              <a:t>②</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患儿照护者护理知识调查问卷</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en-US" altLang="zh-CN" sz="1600" b="1">
                <a:latin typeface="Times New Roman Regular" panose="02020503050405090304"/>
                <a:ea typeface="宋体"/>
                <a:sym typeface="+mn-ea"/>
              </a:rPr>
              <a:t>③</a:t>
            </a:r>
            <a:r>
              <a:rPr lang="en-US" altLang="zh-CN" sz="1600">
                <a:solidFill>
                  <a:schemeClr val="tx1"/>
                </a:solidFill>
                <a:latin typeface="黑体" panose="02010609060101010101" charset="-122"/>
                <a:ea typeface="黑体" panose="02010609060101010101" charset="-122"/>
                <a:cs typeface="黑体" panose="02010609060101010101" charset="-122"/>
              </a:rPr>
              <a:t>Zarit</a:t>
            </a:r>
            <a:r>
              <a:rPr lang="zh-CN" altLang="en-US" sz="1600">
                <a:solidFill>
                  <a:schemeClr val="tx1"/>
                </a:solidFill>
                <a:latin typeface="黑体" panose="02010609060101010101" charset="-122"/>
                <a:ea typeface="黑体" panose="02010609060101010101" charset="-122"/>
                <a:cs typeface="黑体" panose="02010609060101010101" charset="-122"/>
              </a:rPr>
              <a:t>照护者负担量表（</a:t>
            </a:r>
            <a:r>
              <a:rPr lang="en-US" altLang="zh-CN" sz="1600">
                <a:solidFill>
                  <a:schemeClr val="tx1"/>
                </a:solidFill>
                <a:latin typeface="黑体" panose="02010609060101010101" charset="-122"/>
                <a:ea typeface="黑体" panose="02010609060101010101" charset="-122"/>
                <a:cs typeface="黑体" panose="02010609060101010101" charset="-122"/>
              </a:rPr>
              <a:t>ZBI</a:t>
            </a:r>
            <a:r>
              <a:rPr lang="zh-CN" altLang="en-US" sz="1600">
                <a:solidFill>
                  <a:schemeClr val="tx1"/>
                </a:solidFill>
                <a:latin typeface="黑体" panose="02010609060101010101" charset="-122"/>
                <a:ea typeface="黑体" panose="02010609060101010101" charset="-122"/>
                <a:cs typeface="黑体" panose="02010609060101010101" charset="-122"/>
              </a:rPr>
              <a:t>）</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11165" y="104775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——结局指标</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8240"/>
    </mc:Choice>
    <mc:Fallback>
      <p:transition advTm="2824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125730" y="1553210"/>
            <a:ext cx="8947785" cy="3046095"/>
          </a:xfrm>
          <a:prstGeom prst="rect">
            <a:avLst/>
          </a:prstGeom>
          <a:noFill/>
        </p:spPr>
        <p:txBody>
          <a:bodyPr wrap="square" rtlCol="0">
            <a:spAutoFit/>
          </a:bodyPr>
          <a:p>
            <a:r>
              <a:rPr lang="zh-CN" altLang="en-US" sz="1600">
                <a:solidFill>
                  <a:schemeClr val="accent2"/>
                </a:solidFill>
                <a:latin typeface="黑体" panose="02010609060101010101" charset="-122"/>
                <a:ea typeface="黑体" panose="02010609060101010101" charset="-122"/>
                <a:cs typeface="黑体" panose="02010609060101010101" charset="-122"/>
              </a:rPr>
              <a:t>（1）干预前</a:t>
            </a:r>
            <a:r>
              <a:rPr lang="en-US" altLang="zh-CN" sz="1600">
                <a:solidFill>
                  <a:schemeClr val="accent2"/>
                </a:solidFill>
                <a:latin typeface="黑体" panose="02010609060101010101" charset="-122"/>
                <a:ea typeface="黑体" panose="02010609060101010101" charset="-122"/>
                <a:cs typeface="黑体" panose="02010609060101010101" charset="-122"/>
              </a:rPr>
              <a:t>：</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收集患儿的一般资料：包括性别、年龄、诊断亚型、病程、伤口情况（总数、大小、分布）、护理情况；</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收集照护者一般资料：包括年龄、性别、文化程度、与患儿关系、照护年限等；</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研究者对照护者进行</a:t>
            </a:r>
            <a:r>
              <a:rPr lang="en-US" altLang="zh-CN" sz="1600">
                <a:solidFill>
                  <a:schemeClr val="tx1"/>
                </a:solidFill>
                <a:latin typeface="黑体" panose="02010609060101010101" charset="-122"/>
                <a:ea typeface="黑体" panose="02010609060101010101" charset="-122"/>
                <a:cs typeface="黑体" panose="02010609060101010101" charset="-122"/>
              </a:rPr>
              <a:t>FCTI</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ZBI</a:t>
            </a:r>
            <a:r>
              <a:rPr lang="zh-CN" altLang="en-US" sz="1600">
                <a:solidFill>
                  <a:schemeClr val="tx1"/>
                </a:solidFill>
                <a:latin typeface="黑体" panose="02010609060101010101" charset="-122"/>
                <a:ea typeface="黑体" panose="02010609060101010101" charset="-122"/>
                <a:cs typeface="黑体" panose="02010609060101010101" charset="-122"/>
              </a:rPr>
              <a:t>、照护者护理知识问卷收集，记录基线水平；</a:t>
            </a:r>
            <a:endParaRPr lang="zh-CN" altLang="en-US" sz="1600">
              <a:solidFill>
                <a:schemeClr val="tx1"/>
              </a:solidFill>
              <a:latin typeface="黑体" panose="02010609060101010101" charset="-122"/>
              <a:ea typeface="黑体" panose="02010609060101010101" charset="-122"/>
              <a:cs typeface="黑体" panose="02010609060101010101" charset="-122"/>
            </a:endParaRPr>
          </a:p>
          <a:p>
            <a:endParaRPr lang="zh-CN" altLang="en-US" sz="1600">
              <a:solidFill>
                <a:schemeClr val="tx1"/>
              </a:solidFill>
              <a:latin typeface="黑体" panose="02010609060101010101" charset="-122"/>
              <a:ea typeface="黑体" panose="02010609060101010101" charset="-122"/>
              <a:cs typeface="黑体" panose="02010609060101010101" charset="-122"/>
            </a:endParaRPr>
          </a:p>
          <a:p>
            <a:r>
              <a:rPr lang="zh-CN" altLang="en-US" sz="1600">
                <a:solidFill>
                  <a:schemeClr val="accent2"/>
                </a:solidFill>
                <a:latin typeface="黑体" panose="02010609060101010101" charset="-122"/>
                <a:ea typeface="黑体" panose="02010609060101010101" charset="-122"/>
                <a:cs typeface="黑体" panose="02010609060101010101" charset="-122"/>
              </a:rPr>
              <a:t>（2）干预中：</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每</a:t>
            </a:r>
            <a:r>
              <a:rPr lang="en-US" altLang="zh-CN" sz="1600">
                <a:solidFill>
                  <a:schemeClr val="tx1"/>
                </a:solidFill>
                <a:latin typeface="黑体" panose="02010609060101010101" charset="-122"/>
                <a:ea typeface="黑体" panose="02010609060101010101" charset="-122"/>
                <a:cs typeface="黑体" panose="02010609060101010101" charset="-122"/>
              </a:rPr>
              <a:t>4</a:t>
            </a:r>
            <a:r>
              <a:rPr lang="zh-CN" altLang="en-US" sz="1600">
                <a:solidFill>
                  <a:schemeClr val="tx1"/>
                </a:solidFill>
                <a:latin typeface="黑体" panose="02010609060101010101" charset="-122"/>
                <a:ea typeface="黑体" panose="02010609060101010101" charset="-122"/>
                <a:cs typeface="黑体" panose="02010609060101010101" charset="-122"/>
              </a:rPr>
              <a:t>周进行一次随访，询问并记录照护者的学习情况、操作执行情况及患儿皮肤伤口护理情况；</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每周进行微信答疑、线上推送学习及自测题；</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在</a:t>
            </a:r>
            <a:r>
              <a:rPr lang="en-US" altLang="zh-CN" sz="1600">
                <a:solidFill>
                  <a:schemeClr val="tx1"/>
                </a:solidFill>
                <a:latin typeface="黑体" panose="02010609060101010101" charset="-122"/>
                <a:ea typeface="黑体" panose="02010609060101010101" charset="-122"/>
                <a:cs typeface="黑体" panose="02010609060101010101" charset="-122"/>
              </a:rPr>
              <a:t>2</a:t>
            </a:r>
            <a:r>
              <a:rPr lang="zh-CN" altLang="en-US" sz="1600">
                <a:solidFill>
                  <a:schemeClr val="tx1"/>
                </a:solidFill>
                <a:latin typeface="黑体" panose="02010609060101010101" charset="-122"/>
                <a:ea typeface="黑体" panose="02010609060101010101" charset="-122"/>
                <a:cs typeface="黑体" panose="02010609060101010101" charset="-122"/>
              </a:rPr>
              <a:t>周、</a:t>
            </a:r>
            <a:r>
              <a:rPr lang="en-US" altLang="zh-CN" sz="1600">
                <a:solidFill>
                  <a:schemeClr val="tx1"/>
                </a:solidFill>
                <a:latin typeface="黑体" panose="02010609060101010101" charset="-122"/>
                <a:ea typeface="黑体" panose="02010609060101010101" charset="-122"/>
                <a:cs typeface="黑体" panose="02010609060101010101" charset="-122"/>
              </a:rPr>
              <a:t>4</a:t>
            </a:r>
            <a:r>
              <a:rPr lang="zh-CN" altLang="en-US" sz="1600">
                <a:solidFill>
                  <a:schemeClr val="tx1"/>
                </a:solidFill>
                <a:latin typeface="黑体" panose="02010609060101010101" charset="-122"/>
                <a:ea typeface="黑体" panose="02010609060101010101" charset="-122"/>
                <a:cs typeface="黑体" panose="02010609060101010101" charset="-122"/>
              </a:rPr>
              <a:t>周、</a:t>
            </a:r>
            <a:r>
              <a:rPr lang="en-US" altLang="zh-CN" sz="1600">
                <a:solidFill>
                  <a:schemeClr val="tx1"/>
                </a:solidFill>
                <a:latin typeface="黑体" panose="02010609060101010101" charset="-122"/>
                <a:ea typeface="黑体" panose="02010609060101010101" charset="-122"/>
                <a:cs typeface="黑体" panose="02010609060101010101" charset="-122"/>
              </a:rPr>
              <a:t>8</a:t>
            </a:r>
            <a:r>
              <a:rPr lang="zh-CN" altLang="en-US" sz="1600">
                <a:solidFill>
                  <a:schemeClr val="tx1"/>
                </a:solidFill>
                <a:latin typeface="黑体" panose="02010609060101010101" charset="-122"/>
                <a:ea typeface="黑体" panose="02010609060101010101" charset="-122"/>
                <a:cs typeface="黑体" panose="02010609060101010101" charset="-122"/>
              </a:rPr>
              <a:t>周、</a:t>
            </a:r>
            <a:r>
              <a:rPr lang="en-US" altLang="zh-CN" sz="1600">
                <a:solidFill>
                  <a:schemeClr val="tx1"/>
                </a:solidFill>
                <a:latin typeface="黑体" panose="02010609060101010101" charset="-122"/>
                <a:ea typeface="黑体" panose="02010609060101010101" charset="-122"/>
                <a:cs typeface="黑体" panose="02010609060101010101" charset="-122"/>
              </a:rPr>
              <a:t>12</a:t>
            </a:r>
            <a:r>
              <a:rPr lang="zh-CN" altLang="en-US" sz="1600">
                <a:solidFill>
                  <a:schemeClr val="tx1"/>
                </a:solidFill>
                <a:latin typeface="黑体" panose="02010609060101010101" charset="-122"/>
                <a:ea typeface="黑体" panose="02010609060101010101" charset="-122"/>
                <a:cs typeface="黑体" panose="02010609060101010101" charset="-122"/>
              </a:rPr>
              <a:t>周时由研究者及伤口护士对照护者换药过程使用</a:t>
            </a:r>
            <a:r>
              <a:rPr lang="en-US" altLang="zh-CN" sz="1600">
                <a:solidFill>
                  <a:schemeClr val="tx1"/>
                </a:solidFill>
                <a:latin typeface="黑体" panose="02010609060101010101" charset="-122"/>
                <a:ea typeface="黑体" panose="02010609060101010101" charset="-122"/>
                <a:cs typeface="黑体" panose="02010609060101010101" charset="-122"/>
              </a:rPr>
              <a:t>EB</a:t>
            </a:r>
            <a:r>
              <a:rPr lang="zh-CN" altLang="en-US" sz="1600">
                <a:solidFill>
                  <a:schemeClr val="tx1"/>
                </a:solidFill>
                <a:latin typeface="黑体" panose="02010609060101010101" charset="-122"/>
                <a:ea typeface="黑体" panose="02010609060101010101" charset="-122"/>
                <a:cs typeface="黑体" panose="02010609060101010101" charset="-122"/>
              </a:rPr>
              <a:t>伤口护理操作核对表进行评分</a:t>
            </a:r>
            <a:endParaRPr lang="zh-CN" altLang="en-US" sz="1600">
              <a:solidFill>
                <a:schemeClr val="tx1"/>
              </a:solidFill>
              <a:latin typeface="黑体" panose="02010609060101010101" charset="-122"/>
              <a:ea typeface="黑体" panose="02010609060101010101" charset="-122"/>
              <a:cs typeface="黑体" panose="02010609060101010101" charset="-122"/>
            </a:endParaRPr>
          </a:p>
          <a:p>
            <a:endParaRPr lang="zh-CN" altLang="en-US" sz="1600">
              <a:solidFill>
                <a:schemeClr val="tx1"/>
              </a:solidFill>
              <a:latin typeface="黑体" panose="02010609060101010101" charset="-122"/>
              <a:ea typeface="黑体" panose="02010609060101010101" charset="-122"/>
              <a:cs typeface="黑体" panose="02010609060101010101" charset="-122"/>
            </a:endParaRPr>
          </a:p>
          <a:p>
            <a:r>
              <a:rPr lang="zh-CN" altLang="en-US" sz="1600">
                <a:solidFill>
                  <a:schemeClr val="accent2"/>
                </a:solidFill>
                <a:latin typeface="黑体" panose="02010609060101010101" charset="-122"/>
                <a:ea typeface="黑体" panose="02010609060101010101" charset="-122"/>
                <a:cs typeface="黑体" panose="02010609060101010101" charset="-122"/>
              </a:rPr>
              <a:t>（3）干预后：</a:t>
            </a:r>
            <a:r>
              <a:rPr lang="en-US" altLang="en-US" sz="1600">
                <a:solidFill>
                  <a:schemeClr val="tx1"/>
                </a:solidFill>
                <a:latin typeface="黑体" panose="02010609060101010101" charset="-122"/>
                <a:ea typeface="黑体" panose="02010609060101010101" charset="-122"/>
                <a:cs typeface="黑体" panose="02010609060101010101" charset="-122"/>
              </a:rPr>
              <a:t>①</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收集数据：</a:t>
            </a:r>
            <a:r>
              <a:rPr lang="en-US" altLang="zh-CN" sz="1600">
                <a:solidFill>
                  <a:schemeClr val="tx1"/>
                </a:solidFill>
                <a:latin typeface="黑体" panose="02010609060101010101" charset="-122"/>
                <a:ea typeface="黑体" panose="02010609060101010101" charset="-122"/>
                <a:cs typeface="黑体" panose="02010609060101010101" charset="-122"/>
              </a:rPr>
              <a:t>FCTI</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ZBI</a:t>
            </a:r>
            <a:r>
              <a:rPr lang="zh-CN" altLang="en-US" sz="1600">
                <a:solidFill>
                  <a:schemeClr val="tx1"/>
                </a:solidFill>
                <a:latin typeface="黑体" panose="02010609060101010101" charset="-122"/>
                <a:ea typeface="黑体" panose="02010609060101010101" charset="-122"/>
                <a:cs typeface="黑体" panose="02010609060101010101" charset="-122"/>
              </a:rPr>
              <a:t>量表及照护者知识问卷收集，记录照护者护理能力与负担的变化；</a:t>
            </a:r>
            <a:r>
              <a:rPr lang="en-US" altLang="en-US" sz="1600">
                <a:solidFill>
                  <a:schemeClr val="tx1"/>
                </a:solidFill>
                <a:latin typeface="黑体" panose="02010609060101010101" charset="-122"/>
                <a:ea typeface="黑体" panose="02010609060101010101" charset="-122"/>
                <a:cs typeface="黑体" panose="02010609060101010101" charset="-122"/>
              </a:rPr>
              <a:t>②</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研究人员根据操作核对表对照护者伤口护理过程进行评分；</a:t>
            </a:r>
            <a:r>
              <a:rPr lang="en-US" altLang="en-US" sz="1600">
                <a:solidFill>
                  <a:schemeClr val="tx1"/>
                </a:solidFill>
                <a:latin typeface="黑体" panose="02010609060101010101" charset="-122"/>
                <a:ea typeface="黑体" panose="02010609060101010101" charset="-122"/>
                <a:cs typeface="黑体" panose="02010609060101010101" charset="-122"/>
              </a:rPr>
              <a:t>③</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收集患儿伤口状况（伤口总数、大小分类、愈合情况）；</a:t>
            </a:r>
            <a:r>
              <a:rPr lang="en-US" altLang="en-US" sz="1600">
                <a:solidFill>
                  <a:schemeClr val="tx1"/>
                </a:solidFill>
                <a:latin typeface="黑体" panose="02010609060101010101" charset="-122"/>
                <a:ea typeface="黑体" panose="02010609060101010101" charset="-122"/>
                <a:cs typeface="黑体" panose="02010609060101010101" charset="-122"/>
              </a:rPr>
              <a:t>④</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对照护者开展</a:t>
            </a:r>
            <a:r>
              <a:rPr lang="zh-CN" altLang="en-US" sz="1600">
                <a:solidFill>
                  <a:srgbClr val="C00000"/>
                </a:solidFill>
                <a:latin typeface="黑体" panose="02010609060101010101" charset="-122"/>
                <a:ea typeface="黑体" panose="02010609060101010101" charset="-122"/>
                <a:cs typeface="黑体" panose="02010609060101010101" charset="-122"/>
              </a:rPr>
              <a:t>半结构式访谈</a:t>
            </a:r>
            <a:r>
              <a:rPr lang="zh-CN" altLang="en-US" sz="1600">
                <a:solidFill>
                  <a:schemeClr val="tx1"/>
                </a:solidFill>
                <a:latin typeface="黑体" panose="02010609060101010101" charset="-122"/>
                <a:ea typeface="黑体" panose="02010609060101010101" charset="-122"/>
                <a:cs typeface="黑体" panose="02010609060101010101" charset="-122"/>
              </a:rPr>
              <a:t>，收集方案可行性、满意度和改进意见</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11165" y="104775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——资料</a:t>
            </a:r>
            <a:r>
              <a:rPr lang="zh-CN" altLang="en-US" sz="1600" b="1">
                <a:solidFill>
                  <a:srgbClr val="C00000"/>
                </a:solidFill>
                <a:latin typeface="黑体" panose="02010609060101010101" charset="-122"/>
                <a:ea typeface="黑体" panose="02010609060101010101" charset="-122"/>
              </a:rPr>
              <a:t>收集</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2366"/>
    </mc:Choice>
    <mc:Fallback>
      <p:transition advTm="3236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291465" y="710565"/>
            <a:ext cx="598106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5511165" y="99187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——资料收集</a:t>
            </a:r>
            <a:r>
              <a:rPr lang="zh-CN" altLang="en-US" sz="1600" b="1">
                <a:solidFill>
                  <a:srgbClr val="C00000"/>
                </a:solidFill>
                <a:latin typeface="黑体" panose="02010609060101010101" charset="-122"/>
                <a:ea typeface="黑体" panose="02010609060101010101" charset="-122"/>
              </a:rPr>
              <a:t>时间</a:t>
            </a:r>
            <a:endParaRPr lang="zh-CN" altLang="en-US" sz="1600" b="1">
              <a:solidFill>
                <a:srgbClr val="C00000"/>
              </a:solidFill>
              <a:latin typeface="黑体" panose="02010609060101010101" charset="-122"/>
              <a:ea typeface="黑体" panose="02010609060101010101" charset="-122"/>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graphicFrame>
        <p:nvGraphicFramePr>
          <p:cNvPr id="9" name="表格 8"/>
          <p:cNvGraphicFramePr/>
          <p:nvPr>
            <p:custDataLst>
              <p:tags r:id="rId3"/>
            </p:custDataLst>
          </p:nvPr>
        </p:nvGraphicFramePr>
        <p:xfrm>
          <a:off x="792480" y="1329055"/>
          <a:ext cx="7438390" cy="3533775"/>
        </p:xfrm>
        <a:graphic>
          <a:graphicData uri="http://schemas.openxmlformats.org/drawingml/2006/table">
            <a:tbl>
              <a:tblPr firstRow="1" bandRow="1">
                <a:tableStyleId>{5C22544A-7EE6-4342-B048-85BDC9FD1C3A}</a:tableStyleId>
              </a:tblPr>
              <a:tblGrid>
                <a:gridCol w="2188845"/>
                <a:gridCol w="1723390"/>
                <a:gridCol w="1762760"/>
                <a:gridCol w="1763395"/>
              </a:tblGrid>
              <a:tr h="378460">
                <a:tc>
                  <a:txBody>
                    <a:bodyPr/>
                    <a:p>
                      <a:pPr>
                        <a:lnSpc>
                          <a:spcPts val="2000"/>
                        </a:lnSpc>
                        <a:spcBef>
                          <a:spcPct val="0"/>
                        </a:spcBef>
                        <a:spcAft>
                          <a:spcPct val="0"/>
                        </a:spcAft>
                      </a:pPr>
                      <a:r>
                        <a:rPr lang="zh-CN" sz="1200" b="1">
                          <a:latin typeface="Heiti SC Medium" panose="02000000000000000000" charset="-122"/>
                          <a:ea typeface="Heiti SC Medium" panose="02000000000000000000" charset="-122"/>
                        </a:rPr>
                        <a:t>收集</a:t>
                      </a:r>
                      <a:r>
                        <a:rPr lang="zh-CN" sz="1200" b="1">
                          <a:latin typeface="Heiti SC Medium" panose="02000000000000000000" charset="-122"/>
                          <a:ea typeface="Heiti SC Medium" panose="02000000000000000000" charset="-122"/>
                        </a:rPr>
                        <a:t>资料</a:t>
                      </a:r>
                      <a:endParaRPr lang="zh-CN" sz="1200" b="1">
                        <a:latin typeface="Heiti SC Medium" panose="02000000000000000000" charset="-122"/>
                        <a:ea typeface="Heiti SC Medium"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zh-CN" sz="1200" b="1">
                          <a:latin typeface="Heiti SC Medium" panose="02000000000000000000" charset="-122"/>
                          <a:ea typeface="Heiti SC Medium" panose="02000000000000000000" charset="-122"/>
                          <a:cs typeface="Heiti SC Medium" panose="02000000000000000000" charset="-122"/>
                        </a:rPr>
                        <a:t>干预前（第</a:t>
                      </a:r>
                      <a:r>
                        <a:rPr lang="en-US" altLang="zh-CN" sz="1200" b="1">
                          <a:latin typeface="Heiti SC Medium" panose="02000000000000000000" charset="-122"/>
                          <a:ea typeface="Heiti SC Medium" panose="02000000000000000000" charset="-122"/>
                          <a:cs typeface="Heiti SC Medium" panose="02000000000000000000" charset="-122"/>
                        </a:rPr>
                        <a:t>0</a:t>
                      </a:r>
                      <a:r>
                        <a:rPr lang="zh-CN" sz="1200" b="1">
                          <a:latin typeface="Heiti SC Medium" panose="02000000000000000000" charset="-122"/>
                          <a:ea typeface="Heiti SC Medium" panose="02000000000000000000" charset="-122"/>
                          <a:cs typeface="Heiti SC Medium" panose="02000000000000000000" charset="-122"/>
                        </a:rPr>
                        <a:t>周）</a:t>
                      </a:r>
                      <a:endParaRPr lang="zh-CN" sz="1200" b="1">
                        <a:latin typeface="Heiti SC Medium" panose="02000000000000000000" charset="-122"/>
                        <a:ea typeface="Heiti SC Medium" panose="02000000000000000000" charset="-122"/>
                        <a:cs typeface="Heiti SC Medium"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zh-CN" sz="1200" b="1">
                          <a:latin typeface="Heiti SC Medium" panose="02000000000000000000" charset="-122"/>
                          <a:ea typeface="Heiti SC Medium" panose="02000000000000000000" charset="-122"/>
                          <a:cs typeface="Heiti SC Medium" panose="02000000000000000000" charset="-122"/>
                        </a:rPr>
                        <a:t>干预中（第</a:t>
                      </a:r>
                      <a:r>
                        <a:rPr lang="en-US" altLang="zh-CN" sz="1200" b="1">
                          <a:latin typeface="Heiti SC Medium" panose="02000000000000000000" charset="-122"/>
                          <a:ea typeface="Heiti SC Medium" panose="02000000000000000000" charset="-122"/>
                          <a:cs typeface="Heiti SC Medium" panose="02000000000000000000" charset="-122"/>
                        </a:rPr>
                        <a:t>1-12</a:t>
                      </a:r>
                      <a:r>
                        <a:rPr lang="zh-CN" sz="1200" b="1">
                          <a:latin typeface="Heiti SC Medium" panose="02000000000000000000" charset="-122"/>
                          <a:ea typeface="Heiti SC Medium" panose="02000000000000000000" charset="-122"/>
                          <a:cs typeface="Heiti SC Medium" panose="02000000000000000000" charset="-122"/>
                        </a:rPr>
                        <a:t>周）</a:t>
                      </a:r>
                      <a:endParaRPr lang="zh-CN" sz="1200" b="1">
                        <a:latin typeface="Heiti SC Medium" panose="02000000000000000000" charset="-122"/>
                        <a:ea typeface="Heiti SC Medium" panose="02000000000000000000" charset="-122"/>
                        <a:cs typeface="Heiti SC Medium"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zh-CN" sz="1200" b="1">
                          <a:latin typeface="Heiti SC Medium" panose="02000000000000000000" charset="-122"/>
                          <a:ea typeface="Heiti SC Medium" panose="02000000000000000000" charset="-122"/>
                          <a:cs typeface="Heiti SC Medium" panose="02000000000000000000" charset="-122"/>
                        </a:rPr>
                        <a:t>干预后（第</a:t>
                      </a:r>
                      <a:r>
                        <a:rPr lang="en-US" altLang="zh-CN" sz="1200" b="1">
                          <a:latin typeface="Heiti SC Medium" panose="02000000000000000000" charset="-122"/>
                          <a:ea typeface="Heiti SC Medium" panose="02000000000000000000" charset="-122"/>
                          <a:cs typeface="Heiti SC Medium" panose="02000000000000000000" charset="-122"/>
                        </a:rPr>
                        <a:t>12</a:t>
                      </a:r>
                      <a:r>
                        <a:rPr lang="zh-CN" sz="1200" b="1">
                          <a:latin typeface="Heiti SC Medium" panose="02000000000000000000" charset="-122"/>
                          <a:ea typeface="Heiti SC Medium" panose="02000000000000000000" charset="-122"/>
                          <a:cs typeface="Heiti SC Medium" panose="02000000000000000000" charset="-122"/>
                        </a:rPr>
                        <a:t>周）</a:t>
                      </a:r>
                      <a:endParaRPr lang="zh-CN" sz="1200" b="1">
                        <a:latin typeface="Heiti SC Medium" panose="02000000000000000000" charset="-122"/>
                        <a:ea typeface="Heiti SC Medium" panose="02000000000000000000" charset="-122"/>
                        <a:cs typeface="Heiti SC Medium" panose="02000000000000000000" charset="-122"/>
                      </a:endParaRPr>
                    </a:p>
                  </a:txBody>
                  <a:tcPr marL="68580" marR="68580" marT="0" marB="0" anchor="ctr" anchorCtr="0"/>
                </a:tc>
              </a:tr>
              <a:tr h="377825">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rPr>
                        <a:t>患儿基本信息</a:t>
                      </a:r>
                      <a:endParaRPr 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r>
              <a:tr h="378460">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rPr>
                        <a:t>照护者基本信息</a:t>
                      </a:r>
                      <a:endParaRPr 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r>
              <a:tr h="377825">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rPr>
                        <a:t>患儿伤口情况</a:t>
                      </a:r>
                      <a:endParaRPr 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cs typeface="Heiti SC Light" panose="02000000000000000000" charset="-122"/>
                        </a:rPr>
                        <a:t>√</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r h="378460">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cs typeface="Heiti SC Light" panose="02000000000000000000" charset="-122"/>
                        </a:rPr>
                        <a:t>照护者能力评分</a:t>
                      </a:r>
                      <a:r>
                        <a:rPr lang="en-US" altLang="zh-CN" sz="1200" b="0">
                          <a:latin typeface="Heiti SC Light" panose="02000000000000000000" charset="-122"/>
                          <a:ea typeface="Heiti SC Light" panose="02000000000000000000" charset="-122"/>
                          <a:cs typeface="Heiti SC Light" panose="02000000000000000000" charset="-122"/>
                        </a:rPr>
                        <a:t>(FCTI)</a:t>
                      </a:r>
                      <a:endParaRPr lang="en-US" alt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r h="378460">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cs typeface="Heiti SC Light" panose="02000000000000000000" charset="-122"/>
                        </a:rPr>
                        <a:t>照护者负担（</a:t>
                      </a:r>
                      <a:r>
                        <a:rPr lang="en-US" altLang="zh-CN" sz="1200" b="0">
                          <a:latin typeface="Heiti SC Light" panose="02000000000000000000" charset="-122"/>
                          <a:ea typeface="Heiti SC Light" panose="02000000000000000000" charset="-122"/>
                          <a:cs typeface="Heiti SC Light" panose="02000000000000000000" charset="-122"/>
                        </a:rPr>
                        <a:t>ZBI)</a:t>
                      </a:r>
                      <a:endParaRPr lang="en-US" alt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r h="508000">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cs typeface="Heiti SC Light" panose="02000000000000000000" charset="-122"/>
                        </a:rPr>
                        <a:t>EB</a:t>
                      </a:r>
                      <a:r>
                        <a:rPr lang="zh-CN" sz="1200" b="0">
                          <a:latin typeface="Heiti SC Light" panose="02000000000000000000" charset="-122"/>
                          <a:ea typeface="Heiti SC Light" panose="02000000000000000000" charset="-122"/>
                          <a:cs typeface="Heiti SC Light" panose="02000000000000000000" charset="-122"/>
                        </a:rPr>
                        <a:t>患儿照护者护理知识调查问卷</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r h="377825">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cs typeface="Heiti SC Light" panose="02000000000000000000" charset="-122"/>
                        </a:rPr>
                        <a:t>EB</a:t>
                      </a:r>
                      <a:r>
                        <a:rPr lang="zh-CN" sz="1200" b="0">
                          <a:latin typeface="Heiti SC Light" panose="02000000000000000000" charset="-122"/>
                          <a:ea typeface="Heiti SC Light" panose="02000000000000000000" charset="-122"/>
                          <a:cs typeface="Heiti SC Light" panose="02000000000000000000" charset="-122"/>
                        </a:rPr>
                        <a:t>伤口护理操作核对表</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cs typeface="Heiti SC Light" panose="02000000000000000000" charset="-122"/>
                        </a:rPr>
                        <a:t>√</a:t>
                      </a:r>
                      <a:r>
                        <a:rPr lang="zh-CN" altLang="en-US" sz="1200" b="0">
                          <a:latin typeface="Heiti SC Light" panose="02000000000000000000" charset="-122"/>
                          <a:ea typeface="Heiti SC Light" panose="02000000000000000000" charset="-122"/>
                          <a:cs typeface="Heiti SC Light" panose="02000000000000000000" charset="-122"/>
                        </a:rPr>
                        <a:t>（</a:t>
                      </a:r>
                      <a:r>
                        <a:rPr lang="en-US" altLang="zh-CN" sz="1200" b="0">
                          <a:latin typeface="Heiti SC Light" panose="02000000000000000000" charset="-122"/>
                          <a:ea typeface="Heiti SC Light" panose="02000000000000000000" charset="-122"/>
                          <a:cs typeface="Heiti SC Light" panose="02000000000000000000" charset="-122"/>
                        </a:rPr>
                        <a:t>2</a:t>
                      </a:r>
                      <a:r>
                        <a:rPr lang="zh-CN" sz="1200" b="0">
                          <a:latin typeface="Heiti SC Light" panose="02000000000000000000" charset="-122"/>
                          <a:ea typeface="Heiti SC Light" panose="02000000000000000000" charset="-122"/>
                          <a:cs typeface="Heiti SC Light" panose="02000000000000000000" charset="-122"/>
                        </a:rPr>
                        <a:t>、</a:t>
                      </a:r>
                      <a:r>
                        <a:rPr lang="en-US" altLang="zh-CN" sz="1200" b="0">
                          <a:latin typeface="Heiti SC Light" panose="02000000000000000000" charset="-122"/>
                          <a:ea typeface="Heiti SC Light" panose="02000000000000000000" charset="-122"/>
                          <a:cs typeface="Heiti SC Light" panose="02000000000000000000" charset="-122"/>
                        </a:rPr>
                        <a:t>4</a:t>
                      </a:r>
                      <a:r>
                        <a:rPr lang="zh-CN" sz="1200" b="0">
                          <a:latin typeface="Heiti SC Light" panose="02000000000000000000" charset="-122"/>
                          <a:ea typeface="Heiti SC Light" panose="02000000000000000000" charset="-122"/>
                          <a:cs typeface="Heiti SC Light" panose="02000000000000000000" charset="-122"/>
                        </a:rPr>
                        <a:t>、</a:t>
                      </a:r>
                      <a:r>
                        <a:rPr lang="en-US" altLang="zh-CN" sz="1200" b="0">
                          <a:latin typeface="Heiti SC Light" panose="02000000000000000000" charset="-122"/>
                          <a:ea typeface="Heiti SC Light" panose="02000000000000000000" charset="-122"/>
                          <a:cs typeface="Heiti SC Light" panose="02000000000000000000" charset="-122"/>
                        </a:rPr>
                        <a:t>8</a:t>
                      </a:r>
                      <a:r>
                        <a:rPr lang="zh-CN" sz="1200" b="0">
                          <a:latin typeface="Heiti SC Light" panose="02000000000000000000" charset="-122"/>
                          <a:ea typeface="Heiti SC Light" panose="02000000000000000000" charset="-122"/>
                          <a:cs typeface="Heiti SC Light" panose="02000000000000000000" charset="-122"/>
                        </a:rPr>
                        <a:t>、</a:t>
                      </a:r>
                      <a:r>
                        <a:rPr lang="en-US" altLang="zh-CN" sz="1200" b="0">
                          <a:latin typeface="Heiti SC Light" panose="02000000000000000000" charset="-122"/>
                          <a:ea typeface="Heiti SC Light" panose="02000000000000000000" charset="-122"/>
                          <a:cs typeface="Heiti SC Light" panose="02000000000000000000" charset="-122"/>
                        </a:rPr>
                        <a:t>12</a:t>
                      </a:r>
                      <a:r>
                        <a:rPr lang="zh-CN" sz="1200" b="0">
                          <a:latin typeface="Heiti SC Light" panose="02000000000000000000" charset="-122"/>
                          <a:ea typeface="Heiti SC Light" panose="02000000000000000000" charset="-122"/>
                          <a:cs typeface="Heiti SC Light" panose="02000000000000000000" charset="-122"/>
                        </a:rPr>
                        <a:t>周一次）</a:t>
                      </a:r>
                      <a:endParaRPr lang="zh-CN" sz="1200" b="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r h="378460">
                <a:tc>
                  <a:txBody>
                    <a:bodyPr/>
                    <a:p>
                      <a:pPr marL="0" indent="0" algn="just">
                        <a:lnSpc>
                          <a:spcPts val="2000"/>
                        </a:lnSpc>
                        <a:spcBef>
                          <a:spcPct val="0"/>
                        </a:spcBef>
                        <a:spcAft>
                          <a:spcPct val="0"/>
                        </a:spcAft>
                      </a:pPr>
                      <a:r>
                        <a:rPr lang="zh-CN" sz="1200" b="0">
                          <a:latin typeface="Heiti SC Light" panose="02000000000000000000" charset="-122"/>
                          <a:ea typeface="Heiti SC Light" panose="02000000000000000000" charset="-122"/>
                        </a:rPr>
                        <a:t>照护者访谈</a:t>
                      </a:r>
                      <a:endParaRPr 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 </a:t>
                      </a:r>
                      <a:endParaRPr lang="en-US" altLang="zh-CN" sz="1200" b="0">
                        <a:latin typeface="Heiti SC Light" panose="02000000000000000000" charset="-122"/>
                        <a:ea typeface="Heiti SC Light" panose="02000000000000000000" charset="-122"/>
                      </a:endParaRPr>
                    </a:p>
                  </a:txBody>
                  <a:tcPr marL="68580" marR="68580" marT="0" marB="0" anchor="ctr" anchorCtr="0"/>
                </a:tc>
                <a:tc>
                  <a:txBody>
                    <a:bodyPr/>
                    <a:p>
                      <a:pPr marL="0" indent="0" algn="just">
                        <a:lnSpc>
                          <a:spcPts val="2000"/>
                        </a:lnSpc>
                        <a:spcBef>
                          <a:spcPct val="0"/>
                        </a:spcBef>
                        <a:spcAft>
                          <a:spcPct val="0"/>
                        </a:spcAft>
                      </a:pPr>
                      <a:r>
                        <a:rPr lang="en-US" altLang="zh-CN" sz="1200" b="0">
                          <a:latin typeface="Heiti SC Light" panose="02000000000000000000" charset="-122"/>
                          <a:ea typeface="Heiti SC Light" panose="02000000000000000000" charset="-122"/>
                        </a:rPr>
                        <a:t>√</a:t>
                      </a:r>
                      <a:endParaRPr lang="en-US" altLang="zh-CN" sz="1200" b="0">
                        <a:latin typeface="Heiti SC Light" panose="02000000000000000000" charset="-122"/>
                        <a:ea typeface="Heiti SC Light" panose="02000000000000000000" charset="-122"/>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1973"/>
    </mc:Choice>
    <mc:Fallback>
      <p:transition advTm="19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1825625" y="156210"/>
            <a:ext cx="1107440" cy="368300"/>
          </a:xfrm>
          <a:prstGeom prst="rect">
            <a:avLst/>
          </a:prstGeom>
          <a:solidFill>
            <a:srgbClr val="2432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bg1"/>
                </a:solidFill>
                <a:latin typeface="黑体" panose="02010609060101010101" charset="-122"/>
                <a:ea typeface="黑体" panose="02010609060101010101" charset="-122"/>
                <a:sym typeface="汉仪旗黑-50S" panose="00020600040101010101" charset="-122"/>
              </a:rPr>
              <a:t>研究</a:t>
            </a:r>
            <a:r>
              <a:rPr lang="zh-CN" altLang="en-US" sz="1800">
                <a:solidFill>
                  <a:schemeClr val="bg1"/>
                </a:solidFill>
                <a:latin typeface="黑体" panose="02010609060101010101" charset="-122"/>
                <a:ea typeface="黑体" panose="02010609060101010101" charset="-122"/>
                <a:sym typeface="汉仪旗黑-50S" panose="00020600040101010101" charset="-122"/>
              </a:rPr>
              <a:t>背景</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pic>
        <p:nvPicPr>
          <p:cNvPr id="12" name="图片 11"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40970"/>
            <a:ext cx="354330" cy="369570"/>
          </a:xfrm>
          <a:prstGeom prst="rect">
            <a:avLst/>
          </a:prstGeom>
        </p:spPr>
      </p:pic>
      <p:sp>
        <p:nvSpPr>
          <p:cNvPr id="13" name="矩形 12"/>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5" name="文本框 14"/>
          <p:cNvSpPr txBox="1"/>
          <p:nvPr/>
        </p:nvSpPr>
        <p:spPr>
          <a:xfrm>
            <a:off x="4045585" y="14605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6" name="文本框 25"/>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60095" y="739775"/>
            <a:ext cx="7553325" cy="1075055"/>
          </a:xfrm>
          <a:prstGeom prst="rect">
            <a:avLst/>
          </a:prstGeom>
          <a:noFill/>
        </p:spPr>
        <p:txBody>
          <a:bodyPr wrap="square" rtlCol="0">
            <a:noAutofit/>
          </a:bodyPr>
          <a:p>
            <a:pPr algn="ctr">
              <a:lnSpc>
                <a:spcPct val="130000"/>
              </a:lnSpc>
            </a:pPr>
            <a:r>
              <a:rPr lang="zh-CN" altLang="en-US" sz="2800">
                <a:latin typeface="黑体" panose="02010609060101010101" charset="-122"/>
                <a:ea typeface="黑体" panose="02010609060101010101" charset="-122"/>
                <a:cs typeface="黑体" panose="02010609060101010101" charset="-122"/>
                <a:sym typeface="+mn-ea"/>
              </a:rPr>
              <a:t>大疱表皮</a:t>
            </a:r>
            <a:r>
              <a:rPr lang="zh-CN" altLang="en-US" sz="2800">
                <a:latin typeface="黑体" panose="02010609060101010101" charset="-122"/>
                <a:ea typeface="黑体" panose="02010609060101010101" charset="-122"/>
                <a:cs typeface="黑体" panose="02010609060101010101" charset="-122"/>
                <a:sym typeface="+mn-ea"/>
              </a:rPr>
              <a:t>松解症</a:t>
            </a:r>
            <a:endParaRPr lang="zh-CN" altLang="en-US" sz="2800">
              <a:latin typeface="黑体" panose="02010609060101010101" charset="-122"/>
              <a:ea typeface="黑体" panose="02010609060101010101" charset="-122"/>
              <a:cs typeface="黑体" panose="02010609060101010101" charset="-122"/>
              <a:sym typeface="+mn-ea"/>
            </a:endParaRPr>
          </a:p>
          <a:p>
            <a:pPr algn="ctr">
              <a:lnSpc>
                <a:spcPct val="130000"/>
              </a:lnSpc>
            </a:pPr>
            <a:r>
              <a:rPr lang="en-US" altLang="zh-CN" sz="1400">
                <a:latin typeface="Times New Roman" panose="02020503050405090304" pitchFamily="18" charset="0"/>
                <a:ea typeface="黑体" panose="02010609060101010101" charset="-122"/>
                <a:cs typeface="Times New Roman" panose="02020503050405090304" pitchFamily="18" charset="0"/>
                <a:sym typeface="+mn-ea"/>
              </a:rPr>
              <a:t>Epidermolysis Bullosa</a:t>
            </a:r>
            <a:r>
              <a:rPr lang="zh-CN" altLang="en-US" sz="1400">
                <a:latin typeface="Times New Roman" panose="02020503050405090304" pitchFamily="18" charset="0"/>
                <a:ea typeface="黑体" panose="02010609060101010101" charset="-122"/>
                <a:cs typeface="Times New Roman" panose="02020503050405090304" pitchFamily="18" charset="0"/>
                <a:sym typeface="+mn-ea"/>
              </a:rPr>
              <a:t>, </a:t>
            </a:r>
            <a:r>
              <a:rPr lang="en-US" altLang="zh-CN" sz="1400" b="1">
                <a:latin typeface="Times New Roman Bold" panose="02020503050405090304" charset="0"/>
                <a:ea typeface="黑体" panose="02010609060101010101" charset="-122"/>
                <a:cs typeface="Times New Roman Bold" panose="02020503050405090304" charset="0"/>
                <a:sym typeface="+mn-ea"/>
              </a:rPr>
              <a:t>EB</a:t>
            </a:r>
            <a:endParaRPr lang="zh-CN" altLang="en-US" sz="1400">
              <a:latin typeface="黑体" panose="02010609060101010101" charset="-122"/>
              <a:ea typeface="黑体" panose="02010609060101010101" charset="-122"/>
              <a:cs typeface="黑体" panose="02010609060101010101" charset="-122"/>
              <a:sym typeface="+mn-ea"/>
            </a:endParaRPr>
          </a:p>
        </p:txBody>
      </p:sp>
      <p:sp>
        <p:nvSpPr>
          <p:cNvPr id="34" name="文本框 33"/>
          <p:cNvSpPr txBox="1"/>
          <p:nvPr/>
        </p:nvSpPr>
        <p:spPr>
          <a:xfrm>
            <a:off x="3916045" y="1960245"/>
            <a:ext cx="4807585" cy="3062605"/>
          </a:xfrm>
          <a:prstGeom prst="rect">
            <a:avLst/>
          </a:prstGeom>
          <a:noFill/>
        </p:spPr>
        <p:txBody>
          <a:bodyPr wrap="square" rtlCol="0">
            <a:noAutofit/>
          </a:bodyPr>
          <a:p>
            <a:pPr marL="285750" indent="-285750">
              <a:lnSpc>
                <a:spcPct val="170000"/>
              </a:lnSpc>
              <a:buFont typeface="Arial" panose="020B0604020202090204" pitchFamily="34" charset="0"/>
              <a:buChar char="•"/>
            </a:pPr>
            <a:r>
              <a:rPr lang="zh-CN" altLang="en-US" sz="1400">
                <a:latin typeface="黑体" panose="02010609060101010101" charset="-122"/>
                <a:ea typeface="黑体" panose="02010609060101010101" charset="-122"/>
              </a:rPr>
              <a:t>是一种罕见的遗传性皮肤病。</a:t>
            </a:r>
            <a:endParaRPr lang="zh-CN" altLang="en-US" sz="14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400">
                <a:latin typeface="黑体" panose="02010609060101010101" charset="-122"/>
                <a:ea typeface="黑体" panose="02010609060101010101" charset="-122"/>
              </a:rPr>
              <a:t>目前分为四种类型，单纯性</a:t>
            </a:r>
            <a:r>
              <a:rPr lang="en-US" altLang="zh-CN" sz="1400">
                <a:latin typeface="黑体" panose="02010609060101010101" charset="-122"/>
                <a:ea typeface="黑体" panose="02010609060101010101" charset="-122"/>
              </a:rPr>
              <a:t>EB</a:t>
            </a:r>
            <a:r>
              <a:rPr lang="zh-CN" altLang="en-US" sz="1400">
                <a:latin typeface="黑体" panose="02010609060101010101" charset="-122"/>
                <a:ea typeface="黑体" panose="02010609060101010101" charset="-122"/>
              </a:rPr>
              <a:t>（</a:t>
            </a:r>
            <a:r>
              <a:rPr lang="en-US" altLang="zh-CN" sz="1400">
                <a:latin typeface="黑体" panose="02010609060101010101" charset="-122"/>
                <a:ea typeface="黑体" panose="02010609060101010101" charset="-122"/>
              </a:rPr>
              <a:t>EBS)</a:t>
            </a:r>
            <a:r>
              <a:rPr lang="zh-CN" altLang="en-US" sz="1400">
                <a:latin typeface="黑体" panose="02010609060101010101" charset="-122"/>
                <a:ea typeface="黑体" panose="02010609060101010101" charset="-122"/>
              </a:rPr>
              <a:t>、交界性</a:t>
            </a:r>
            <a:r>
              <a:rPr lang="en-US" altLang="zh-CN" sz="1400">
                <a:latin typeface="黑体" panose="02010609060101010101" charset="-122"/>
                <a:ea typeface="黑体" panose="02010609060101010101" charset="-122"/>
              </a:rPr>
              <a:t>EB</a:t>
            </a:r>
            <a:r>
              <a:rPr lang="zh-CN" altLang="en-US" sz="1400">
                <a:latin typeface="黑体" panose="02010609060101010101" charset="-122"/>
                <a:ea typeface="黑体" panose="02010609060101010101" charset="-122"/>
              </a:rPr>
              <a:t>（</a:t>
            </a:r>
            <a:r>
              <a:rPr lang="en-US" altLang="zh-CN" sz="1400">
                <a:latin typeface="黑体" panose="02010609060101010101" charset="-122"/>
                <a:ea typeface="黑体" panose="02010609060101010101" charset="-122"/>
              </a:rPr>
              <a:t>JEB</a:t>
            </a:r>
            <a:r>
              <a:rPr lang="zh-CN" altLang="en-US" sz="1400">
                <a:latin typeface="黑体" panose="02010609060101010101" charset="-122"/>
                <a:ea typeface="黑体" panose="02010609060101010101" charset="-122"/>
              </a:rPr>
              <a:t>）、营养不良性</a:t>
            </a:r>
            <a:r>
              <a:rPr lang="en-US" altLang="zh-CN" sz="1400">
                <a:latin typeface="黑体" panose="02010609060101010101" charset="-122"/>
                <a:ea typeface="黑体" panose="02010609060101010101" charset="-122"/>
              </a:rPr>
              <a:t>EB</a:t>
            </a:r>
            <a:r>
              <a:rPr lang="zh-CN" altLang="en-US" sz="1400">
                <a:latin typeface="黑体" panose="02010609060101010101" charset="-122"/>
                <a:ea typeface="黑体" panose="02010609060101010101" charset="-122"/>
              </a:rPr>
              <a:t>（</a:t>
            </a:r>
            <a:r>
              <a:rPr lang="en-US" altLang="zh-CN" sz="1400">
                <a:latin typeface="黑体" panose="02010609060101010101" charset="-122"/>
                <a:ea typeface="黑体" panose="02010609060101010101" charset="-122"/>
              </a:rPr>
              <a:t>DEB</a:t>
            </a:r>
            <a:r>
              <a:rPr lang="zh-CN" altLang="en-US" sz="1400">
                <a:latin typeface="黑体" panose="02010609060101010101" charset="-122"/>
                <a:ea typeface="黑体" panose="02010609060101010101" charset="-122"/>
              </a:rPr>
              <a:t>）、金德勒综合症（</a:t>
            </a:r>
            <a:r>
              <a:rPr lang="en-US" altLang="zh-CN" sz="1400">
                <a:latin typeface="黑体" panose="02010609060101010101" charset="-122"/>
                <a:ea typeface="黑体" panose="02010609060101010101" charset="-122"/>
              </a:rPr>
              <a:t>KS</a:t>
            </a:r>
            <a:r>
              <a:rPr lang="zh-CN" altLang="en-US" sz="1400">
                <a:latin typeface="黑体" panose="02010609060101010101" charset="-122"/>
                <a:ea typeface="黑体" panose="02010609060101010101" charset="-122"/>
              </a:rPr>
              <a:t>）</a:t>
            </a:r>
            <a:endParaRPr lang="zh-CN" altLang="en-US" sz="14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400">
                <a:latin typeface="黑体" panose="02010609060101010101" charset="-122"/>
                <a:ea typeface="黑体" panose="02010609060101010101" charset="-122"/>
              </a:rPr>
              <a:t>轻微的皮肤损伤，如摩擦或挠抓，都会导致患儿出现大面积水疱，从而导致一系列并发症。</a:t>
            </a:r>
            <a:endParaRPr lang="zh-CN" altLang="en-US" sz="14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400">
                <a:latin typeface="黑体" panose="02010609060101010101" charset="-122"/>
                <a:ea typeface="黑体" panose="02010609060101010101" charset="-122"/>
              </a:rPr>
              <a:t>在急性病例中，甚至会在口腔、食道、和胃等各种身体器官中出现水疱，严重影响患儿的日常生活</a:t>
            </a:r>
            <a:endParaRPr lang="zh-CN" altLang="en-US" sz="14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endParaRPr lang="zh-CN" altLang="en-US" sz="1400">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pic>
        <p:nvPicPr>
          <p:cNvPr id="7" name="图片 6" descr="截屏2024-11-21 13.43.46"/>
          <p:cNvPicPr>
            <a:picLocks noChangeAspect="1"/>
          </p:cNvPicPr>
          <p:nvPr/>
        </p:nvPicPr>
        <p:blipFill>
          <a:blip r:embed="rId3"/>
          <a:stretch>
            <a:fillRect/>
          </a:stretch>
        </p:blipFill>
        <p:spPr>
          <a:xfrm>
            <a:off x="1223010" y="2035175"/>
            <a:ext cx="1714500" cy="1075055"/>
          </a:xfrm>
          <a:prstGeom prst="rect">
            <a:avLst/>
          </a:prstGeom>
        </p:spPr>
      </p:pic>
      <p:pic>
        <p:nvPicPr>
          <p:cNvPr id="8" name="图片 7" descr="截屏2024-11-21 13.44.08"/>
          <p:cNvPicPr>
            <a:picLocks noChangeAspect="1"/>
          </p:cNvPicPr>
          <p:nvPr/>
        </p:nvPicPr>
        <p:blipFill>
          <a:blip r:embed="rId4"/>
          <a:stretch>
            <a:fillRect/>
          </a:stretch>
        </p:blipFill>
        <p:spPr>
          <a:xfrm>
            <a:off x="1223010" y="3158490"/>
            <a:ext cx="1714500" cy="107442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advTm="18561"/>
    </mc:Choice>
    <mc:Fallback>
      <p:transition advTm="1856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345440" y="841375"/>
            <a:ext cx="622363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4" name="文本框 3"/>
          <p:cNvSpPr txBox="1"/>
          <p:nvPr/>
        </p:nvSpPr>
        <p:spPr>
          <a:xfrm>
            <a:off x="238760" y="1500505"/>
            <a:ext cx="8805545" cy="3415030"/>
          </a:xfrm>
          <a:prstGeom prst="rect">
            <a:avLst/>
          </a:prstGeom>
          <a:noFill/>
        </p:spPr>
        <p:txBody>
          <a:bodyPr wrap="square" rtlCol="0">
            <a:spAutoFit/>
          </a:bodyPr>
          <a:p>
            <a:pPr indent="0" fontAlgn="auto">
              <a:lnSpc>
                <a:spcPct val="150000"/>
              </a:lnSpc>
            </a:pPr>
            <a:r>
              <a:rPr lang="en-US" altLang="en-US" sz="1600">
                <a:latin typeface="黑体" panose="02010609060101010101" charset="-122"/>
                <a:ea typeface="黑体" panose="02010609060101010101" charset="-122"/>
                <a:cs typeface="黑体" panose="02010609060101010101" charset="-122"/>
                <a:sym typeface="+mn-ea"/>
              </a:rPr>
              <a:t>①</a:t>
            </a:r>
            <a:r>
              <a:rPr lang="en-US" altLang="zh-CN" sz="1600">
                <a:latin typeface="黑体" panose="02010609060101010101" charset="-122"/>
                <a:ea typeface="黑体" panose="02010609060101010101" charset="-122"/>
                <a:cs typeface="黑体" panose="02010609060101010101" charset="-122"/>
                <a:sym typeface="+mn-ea"/>
              </a:rPr>
              <a:t> </a:t>
            </a:r>
            <a:r>
              <a:rPr lang="zh-CN" altLang="en-US" sz="1600">
                <a:solidFill>
                  <a:schemeClr val="tx1"/>
                </a:solidFill>
                <a:latin typeface="黑体" panose="02010609060101010101" charset="-122"/>
                <a:ea typeface="黑体" panose="02010609060101010101" charset="-122"/>
                <a:cs typeface="黑体" panose="02010609060101010101" charset="-122"/>
              </a:rPr>
              <a:t>计量资料中，符合正态分布的数据以均数</a:t>
            </a:r>
            <a:r>
              <a:rPr lang="en-US" altLang="en-US" sz="1600">
                <a:solidFill>
                  <a:schemeClr val="tx1"/>
                </a:solidFill>
                <a:latin typeface="黑体" panose="02010609060101010101" charset="-122"/>
                <a:ea typeface="黑体" panose="02010609060101010101" charset="-122"/>
                <a:cs typeface="黑体" panose="02010609060101010101" charset="-122"/>
              </a:rPr>
              <a:t>±</a:t>
            </a:r>
            <a:r>
              <a:rPr lang="zh-CN" altLang="en-US" sz="1600">
                <a:solidFill>
                  <a:schemeClr val="tx1"/>
                </a:solidFill>
                <a:latin typeface="黑体" panose="02010609060101010101" charset="-122"/>
                <a:ea typeface="黑体" panose="02010609060101010101" charset="-122"/>
                <a:cs typeface="黑体" panose="02010609060101010101" charset="-122"/>
              </a:rPr>
              <a:t>标准差表示，组内干预前后比较采用配对</a:t>
            </a:r>
            <a:r>
              <a:rPr lang="en-US" altLang="zh-CN" sz="1600">
                <a:solidFill>
                  <a:schemeClr val="tx1"/>
                </a:solidFill>
                <a:latin typeface="黑体" panose="02010609060101010101" charset="-122"/>
                <a:ea typeface="黑体" panose="02010609060101010101" charset="-122"/>
                <a:cs typeface="黑体" panose="02010609060101010101" charset="-122"/>
              </a:rPr>
              <a:t>t</a:t>
            </a:r>
            <a:r>
              <a:rPr lang="zh-CN" altLang="en-US" sz="1600">
                <a:solidFill>
                  <a:schemeClr val="tx1"/>
                </a:solidFill>
                <a:latin typeface="黑体" panose="02010609060101010101" charset="-122"/>
                <a:ea typeface="黑体" panose="02010609060101010101" charset="-122"/>
                <a:cs typeface="黑体" panose="02010609060101010101" charset="-122"/>
              </a:rPr>
              <a:t>检验；不符合正态分布的数据以中位数及四分位间距</a:t>
            </a:r>
            <a:r>
              <a:rPr lang="en-US" altLang="zh-CN" sz="1600">
                <a:solidFill>
                  <a:schemeClr val="tx1"/>
                </a:solidFill>
                <a:latin typeface="黑体" panose="02010609060101010101" charset="-122"/>
                <a:ea typeface="黑体" panose="02010609060101010101" charset="-122"/>
                <a:cs typeface="黑体" panose="02010609060101010101" charset="-122"/>
              </a:rPr>
              <a:t>[M</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P25</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P75</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zh-CN" altLang="en-US" sz="1600">
                <a:solidFill>
                  <a:schemeClr val="tx1"/>
                </a:solidFill>
                <a:latin typeface="黑体" panose="02010609060101010101" charset="-122"/>
                <a:ea typeface="黑体" panose="02010609060101010101" charset="-122"/>
                <a:cs typeface="黑体" panose="02010609060101010101" charset="-122"/>
              </a:rPr>
              <a:t>表示，比较采用</a:t>
            </a:r>
            <a:r>
              <a:rPr lang="en-US" altLang="zh-CN" sz="1600">
                <a:solidFill>
                  <a:schemeClr val="tx1"/>
                </a:solidFill>
                <a:latin typeface="黑体" panose="02010609060101010101" charset="-122"/>
                <a:ea typeface="黑体" panose="02010609060101010101" charset="-122"/>
                <a:cs typeface="黑体" panose="02010609060101010101" charset="-122"/>
              </a:rPr>
              <a:t>Wilcoxon</a:t>
            </a:r>
            <a:r>
              <a:rPr lang="zh-CN" altLang="en-US" sz="1600">
                <a:solidFill>
                  <a:schemeClr val="tx1"/>
                </a:solidFill>
                <a:latin typeface="黑体" panose="02010609060101010101" charset="-122"/>
                <a:ea typeface="黑体" panose="02010609060101010101" charset="-122"/>
                <a:cs typeface="黑体" panose="02010609060101010101" charset="-122"/>
              </a:rPr>
              <a:t>符号秩检验</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en-US" sz="1600">
                <a:latin typeface="黑体" panose="02010609060101010101" charset="-122"/>
                <a:ea typeface="黑体" panose="02010609060101010101" charset="-122"/>
                <a:cs typeface="黑体" panose="02010609060101010101" charset="-122"/>
                <a:sym typeface="+mn-ea"/>
              </a:rPr>
              <a:t>② </a:t>
            </a:r>
            <a:r>
              <a:rPr lang="zh-CN" altLang="en-US" sz="1600">
                <a:solidFill>
                  <a:schemeClr val="tx1"/>
                </a:solidFill>
                <a:latin typeface="黑体" panose="02010609060101010101" charset="-122"/>
                <a:ea typeface="黑体" panose="02010609060101010101" charset="-122"/>
                <a:cs typeface="黑体" panose="02010609060101010101" charset="-122"/>
              </a:rPr>
              <a:t>计数资料以频数和百分比（</a:t>
            </a:r>
            <a:r>
              <a:rPr lang="en-US" altLang="zh-CN" sz="1600">
                <a:solidFill>
                  <a:schemeClr val="tx1"/>
                </a:solidFill>
                <a:latin typeface="黑体" panose="02010609060101010101" charset="-122"/>
                <a:ea typeface="黑体" panose="02010609060101010101" charset="-122"/>
                <a:cs typeface="黑体" panose="02010609060101010101" charset="-122"/>
              </a:rPr>
              <a:t>n</a:t>
            </a:r>
            <a:r>
              <a:rPr lang="zh-CN" altLang="en-US" sz="1600">
                <a:solidFill>
                  <a:schemeClr val="tx1"/>
                </a:solidFill>
                <a:latin typeface="黑体" panose="02010609060101010101" charset="-122"/>
                <a:ea typeface="黑体" panose="02010609060101010101" charset="-122"/>
                <a:cs typeface="黑体" panose="02010609060101010101" charset="-122"/>
              </a:rPr>
              <a:t>，</a:t>
            </a:r>
            <a:r>
              <a:rPr lang="en-US" altLang="zh-CN" sz="1600">
                <a:solidFill>
                  <a:schemeClr val="tx1"/>
                </a:solidFill>
                <a:latin typeface="黑体" panose="02010609060101010101" charset="-122"/>
                <a:ea typeface="黑体" panose="02010609060101010101" charset="-122"/>
                <a:cs typeface="黑体" panose="02010609060101010101" charset="-122"/>
              </a:rPr>
              <a:t>%</a:t>
            </a:r>
            <a:r>
              <a:rPr lang="zh-CN" altLang="en-US" sz="1600">
                <a:solidFill>
                  <a:schemeClr val="tx1"/>
                </a:solidFill>
                <a:latin typeface="黑体" panose="02010609060101010101" charset="-122"/>
                <a:ea typeface="黑体" panose="02010609060101010101" charset="-122"/>
                <a:cs typeface="黑体" panose="02010609060101010101" charset="-122"/>
              </a:rPr>
              <a:t>）表示，采用配对的非参数检验进行比较</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en-US" sz="1600">
                <a:latin typeface="黑体" panose="02010609060101010101" charset="-122"/>
                <a:ea typeface="黑体" panose="02010609060101010101" charset="-122"/>
                <a:cs typeface="黑体" panose="02010609060101010101" charset="-122"/>
                <a:sym typeface="+mn-ea"/>
              </a:rPr>
              <a:t>③</a:t>
            </a:r>
            <a:r>
              <a:rPr lang="en-US" altLang="zh-CN" sz="1600">
                <a:latin typeface="黑体" panose="02010609060101010101" charset="-122"/>
                <a:ea typeface="黑体" panose="02010609060101010101" charset="-122"/>
                <a:cs typeface="黑体" panose="02010609060101010101" charset="-122"/>
                <a:sym typeface="+mn-ea"/>
              </a:rPr>
              <a:t> </a:t>
            </a:r>
            <a:r>
              <a:rPr lang="zh-CN" altLang="en-US" sz="1600">
                <a:solidFill>
                  <a:schemeClr val="tx1"/>
                </a:solidFill>
                <a:latin typeface="黑体" panose="02010609060101010101" charset="-122"/>
                <a:ea typeface="黑体" panose="02010609060101010101" charset="-122"/>
                <a:cs typeface="黑体" panose="02010609060101010101" charset="-122"/>
              </a:rPr>
              <a:t>照护者护理能力（</a:t>
            </a:r>
            <a:r>
              <a:rPr lang="en-US" altLang="zh-CN" sz="1600">
                <a:solidFill>
                  <a:schemeClr val="tx1"/>
                </a:solidFill>
                <a:latin typeface="黑体" panose="02010609060101010101" charset="-122"/>
                <a:ea typeface="黑体" panose="02010609060101010101" charset="-122"/>
                <a:cs typeface="黑体" panose="02010609060101010101" charset="-122"/>
              </a:rPr>
              <a:t>FCTI</a:t>
            </a:r>
            <a:r>
              <a:rPr lang="zh-CN" altLang="en-US" sz="1600">
                <a:solidFill>
                  <a:schemeClr val="tx1"/>
                </a:solidFill>
                <a:latin typeface="黑体" panose="02010609060101010101" charset="-122"/>
                <a:ea typeface="黑体" panose="02010609060101010101" charset="-122"/>
                <a:cs typeface="黑体" panose="02010609060101010101" charset="-122"/>
              </a:rPr>
              <a:t>）、照护者负担（</a:t>
            </a:r>
            <a:r>
              <a:rPr lang="en-US" altLang="zh-CN" sz="1600">
                <a:solidFill>
                  <a:schemeClr val="tx1"/>
                </a:solidFill>
                <a:latin typeface="黑体" panose="02010609060101010101" charset="-122"/>
                <a:ea typeface="黑体" panose="02010609060101010101" charset="-122"/>
                <a:cs typeface="黑体" panose="02010609060101010101" charset="-122"/>
              </a:rPr>
              <a:t>ZBI</a:t>
            </a:r>
            <a:r>
              <a:rPr lang="zh-CN" altLang="en-US" sz="1600">
                <a:solidFill>
                  <a:schemeClr val="tx1"/>
                </a:solidFill>
                <a:latin typeface="黑体" panose="02010609060101010101" charset="-122"/>
                <a:ea typeface="黑体" panose="02010609060101010101" charset="-122"/>
                <a:cs typeface="黑体" panose="02010609060101010101" charset="-122"/>
              </a:rPr>
              <a:t>）、护理知识得分、护理操作核对表评分及患儿伤口情况等作为主要量化指标，均进行干预前后的比较分析</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indent="0" fontAlgn="auto">
              <a:lnSpc>
                <a:spcPct val="150000"/>
              </a:lnSpc>
            </a:pPr>
            <a:r>
              <a:rPr lang="en-US" altLang="zh-CN" sz="1600" b="1">
                <a:latin typeface="Times New Roman Regular" panose="02020503050405090304"/>
                <a:ea typeface="宋体"/>
                <a:sym typeface="+mn-ea"/>
              </a:rPr>
              <a:t>④ </a:t>
            </a:r>
            <a:r>
              <a:rPr lang="zh-CN" altLang="en-US" sz="1600">
                <a:solidFill>
                  <a:schemeClr val="tx1"/>
                </a:solidFill>
                <a:latin typeface="黑体" panose="02010609060101010101" charset="-122"/>
                <a:ea typeface="黑体" panose="02010609060101010101" charset="-122"/>
                <a:cs typeface="黑体" panose="02010609060101010101" charset="-122"/>
              </a:rPr>
              <a:t>质性数据采用</a:t>
            </a:r>
            <a:r>
              <a:rPr lang="en-US" altLang="zh-CN" sz="1600">
                <a:solidFill>
                  <a:schemeClr val="tx1"/>
                </a:solidFill>
                <a:latin typeface="黑体" panose="02010609060101010101" charset="-122"/>
                <a:ea typeface="黑体" panose="02010609060101010101" charset="-122"/>
                <a:cs typeface="黑体" panose="02010609060101010101" charset="-122"/>
              </a:rPr>
              <a:t> NVivo 12.0 </a:t>
            </a:r>
            <a:r>
              <a:rPr lang="zh-CN" altLang="en-US" sz="1600">
                <a:solidFill>
                  <a:schemeClr val="tx1"/>
                </a:solidFill>
                <a:latin typeface="黑体" panose="02010609060101010101" charset="-122"/>
                <a:ea typeface="黑体" panose="02010609060101010101" charset="-122"/>
                <a:cs typeface="黑体" panose="02010609060101010101" charset="-122"/>
              </a:rPr>
              <a:t>软件进行管理与编码，使用</a:t>
            </a:r>
            <a:r>
              <a:rPr lang="zh-CN" altLang="en-US" sz="1600">
                <a:solidFill>
                  <a:schemeClr val="tx1"/>
                </a:solidFill>
                <a:latin typeface="黑体" panose="02010609060101010101" charset="-122"/>
                <a:ea typeface="黑体" panose="02010609060101010101" charset="-122"/>
                <a:cs typeface="黑体" panose="02010609060101010101" charset="-122"/>
              </a:rPr>
              <a:t>内容分析法归纳与提炼照护者对方案可行性与接受度的体验与意见</a:t>
            </a:r>
            <a:endParaRPr lang="zh-CN" altLang="en-US" sz="1600">
              <a:solidFill>
                <a:schemeClr val="tx1"/>
              </a:solidFill>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1600">
                <a:solidFill>
                  <a:schemeClr val="tx1"/>
                </a:solidFill>
                <a:latin typeface="黑体" panose="02010609060101010101" charset="-122"/>
                <a:ea typeface="黑体" panose="02010609060101010101" charset="-122"/>
                <a:cs typeface="黑体" panose="02010609060101010101" charset="-122"/>
              </a:rPr>
              <a:t>所有统计检验均为双侧检验，显著性水准设定为</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en-US" altLang="zh-CN" sz="1600">
                <a:solidFill>
                  <a:srgbClr val="C00000"/>
                </a:solidFill>
                <a:latin typeface="黑体" panose="02010609060101010101" charset="-122"/>
                <a:ea typeface="黑体" panose="02010609060101010101" charset="-122"/>
                <a:cs typeface="黑体" panose="02010609060101010101" charset="-122"/>
              </a:rPr>
              <a:t>α=0.05</a:t>
            </a:r>
            <a:r>
              <a:rPr lang="zh-CN" altLang="en-US" sz="1600">
                <a:solidFill>
                  <a:srgbClr val="C00000"/>
                </a:solidFill>
                <a:latin typeface="黑体" panose="02010609060101010101" charset="-122"/>
                <a:ea typeface="黑体" panose="02010609060101010101" charset="-122"/>
                <a:cs typeface="黑体" panose="02010609060101010101" charset="-122"/>
              </a:rPr>
              <a:t>，以</a:t>
            </a:r>
            <a:r>
              <a:rPr lang="en-US" altLang="zh-CN" sz="1600">
                <a:solidFill>
                  <a:srgbClr val="C00000"/>
                </a:solidFill>
                <a:latin typeface="黑体" panose="02010609060101010101" charset="-122"/>
                <a:ea typeface="黑体" panose="02010609060101010101" charset="-122"/>
                <a:cs typeface="黑体" panose="02010609060101010101" charset="-122"/>
              </a:rPr>
              <a:t> P</a:t>
            </a:r>
            <a:r>
              <a:rPr lang="zh-CN" altLang="en-US" sz="1600">
                <a:solidFill>
                  <a:srgbClr val="C00000"/>
                </a:solidFill>
                <a:latin typeface="黑体" panose="02010609060101010101" charset="-122"/>
                <a:ea typeface="黑体" panose="02010609060101010101" charset="-122"/>
                <a:cs typeface="黑体" panose="02010609060101010101" charset="-122"/>
              </a:rPr>
              <a:t>＜</a:t>
            </a:r>
            <a:r>
              <a:rPr lang="en-US" altLang="zh-CN" sz="1600">
                <a:solidFill>
                  <a:srgbClr val="C00000"/>
                </a:solidFill>
                <a:latin typeface="黑体" panose="02010609060101010101" charset="-122"/>
                <a:ea typeface="黑体" panose="02010609060101010101" charset="-122"/>
                <a:cs typeface="黑体" panose="02010609060101010101" charset="-122"/>
              </a:rPr>
              <a:t>0.05</a:t>
            </a:r>
            <a:r>
              <a:rPr lang="en-US" altLang="zh-CN" sz="1600">
                <a:solidFill>
                  <a:schemeClr val="tx1"/>
                </a:solidFill>
                <a:latin typeface="黑体" panose="02010609060101010101" charset="-122"/>
                <a:ea typeface="黑体" panose="02010609060101010101" charset="-122"/>
                <a:cs typeface="黑体" panose="02010609060101010101" charset="-122"/>
              </a:rPr>
              <a:t> </a:t>
            </a:r>
            <a:r>
              <a:rPr lang="zh-CN" altLang="en-US" sz="1600">
                <a:solidFill>
                  <a:schemeClr val="tx1"/>
                </a:solidFill>
                <a:latin typeface="黑体" panose="02010609060101010101" charset="-122"/>
                <a:ea typeface="黑体" panose="02010609060101010101" charset="-122"/>
                <a:cs typeface="黑体" panose="02010609060101010101" charset="-122"/>
              </a:rPr>
              <a:t>为差异有统计学意义。</a:t>
            </a:r>
            <a:endParaRPr lang="zh-CN" altLang="en-US" sz="1600">
              <a:solidFill>
                <a:schemeClr val="tx1"/>
              </a:solidFill>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10" name="文本框 9"/>
          <p:cNvSpPr txBox="1"/>
          <p:nvPr/>
        </p:nvSpPr>
        <p:spPr>
          <a:xfrm>
            <a:off x="5478780" y="1163320"/>
            <a:ext cx="1609725" cy="337185"/>
          </a:xfrm>
          <a:prstGeom prst="rect">
            <a:avLst/>
          </a:prstGeom>
          <a:noFill/>
        </p:spPr>
        <p:txBody>
          <a:bodyPr wrap="none" rtlCol="0" anchor="t">
            <a:spAutoFit/>
          </a:bodyPr>
          <a:p>
            <a:pPr algn="l">
              <a:buClrTx/>
              <a:buSzTx/>
              <a:buFontTx/>
            </a:pPr>
            <a:r>
              <a:rPr lang="zh-CN" altLang="en-US" sz="1600" b="1">
                <a:solidFill>
                  <a:srgbClr val="C00000"/>
                </a:solidFill>
                <a:latin typeface="黑体" panose="02010609060101010101" charset="-122"/>
                <a:ea typeface="黑体" panose="02010609060101010101" charset="-122"/>
                <a:sym typeface="+mn-ea"/>
              </a:rPr>
              <a:t>——统计学</a:t>
            </a:r>
            <a:r>
              <a:rPr lang="zh-CN" altLang="en-US" sz="1600" b="1">
                <a:solidFill>
                  <a:srgbClr val="C00000"/>
                </a:solidFill>
                <a:latin typeface="黑体" panose="02010609060101010101" charset="-122"/>
                <a:ea typeface="黑体" panose="02010609060101010101" charset="-122"/>
                <a:sym typeface="+mn-ea"/>
              </a:rPr>
              <a:t>分析</a:t>
            </a:r>
            <a:endParaRPr lang="zh-CN" altLang="en-US" sz="1600" b="1">
              <a:solidFill>
                <a:srgbClr val="C00000"/>
              </a:solidFill>
              <a:latin typeface="黑体" panose="02010609060101010101" charset="-122"/>
              <a:ea typeface="黑体" panose="02010609060101010101" charset="-122"/>
              <a:sym typeface="+mn-ea"/>
            </a:endParaRPr>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408"/>
    </mc:Choice>
    <mc:Fallback>
      <p:transition advTm="340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357505" y="1047115"/>
            <a:ext cx="8631555" cy="3661410"/>
          </a:xfrm>
          <a:prstGeom prst="rect">
            <a:avLst/>
          </a:prstGeom>
          <a:noFill/>
        </p:spPr>
        <p:txBody>
          <a:bodyPr wrap="square" rtlCol="0">
            <a:spAutoFit/>
          </a:bodyPr>
          <a:p>
            <a:pPr algn="l">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伦理考量</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pPr>
            <a:r>
              <a:rPr lang="zh-CN" altLang="en-US" sz="1600">
                <a:latin typeface="黑体" panose="02010609060101010101" charset="-122"/>
                <a:ea typeface="黑体" panose="02010609060101010101" charset="-122"/>
                <a:cs typeface="黑体" panose="02010609060101010101" charset="-122"/>
              </a:rPr>
              <a:t>①本研究研究者及团队成员对照顾者以及患儿的个人信息及研究资料严格保密。</a:t>
            </a:r>
            <a:endParaRPr lang="zh-CN" altLang="en-US" sz="1600">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pPr>
            <a:r>
              <a:rPr lang="zh-CN" altLang="en-US" sz="1600">
                <a:latin typeface="黑体" panose="02010609060101010101" charset="-122"/>
                <a:ea typeface="黑体" panose="02010609060101010101" charset="-122"/>
                <a:cs typeface="黑体" panose="02010609060101010101" charset="-122"/>
              </a:rPr>
              <a:t>②在研究开始前向照顾者详细介绍本研究，解答照顾者的疑惑，照顾者可以自行决定是否加入本研究。此外，照顾者拥有拒绝或随时退出本研究的权力。</a:t>
            </a:r>
            <a:endParaRPr lang="zh-CN" altLang="en-US" sz="1600">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pPr>
            <a:r>
              <a:rPr lang="zh-CN" altLang="en-US" sz="1600">
                <a:latin typeface="黑体" panose="02010609060101010101" charset="-122"/>
                <a:ea typeface="黑体" panose="02010609060101010101" charset="-122"/>
                <a:cs typeface="黑体" panose="02010609060101010101" charset="-122"/>
              </a:rPr>
              <a:t>③干预结束后，对照组患儿接受相同的干预。</a:t>
            </a:r>
            <a:endParaRPr lang="zh-CN" altLang="en-US" sz="1600">
              <a:latin typeface="黑体" panose="02010609060101010101" charset="-122"/>
              <a:ea typeface="黑体" panose="02010609060101010101" charset="-122"/>
              <a:cs typeface="黑体" panose="02010609060101010101" charset="-122"/>
            </a:endParaRPr>
          </a:p>
          <a:p>
            <a:pPr indent="0" algn="l" fontAlgn="auto">
              <a:lnSpc>
                <a:spcPct val="150000"/>
              </a:lnSpc>
              <a:buClrTx/>
              <a:buSzTx/>
              <a:buFontTx/>
            </a:pPr>
            <a:r>
              <a:rPr lang="zh-CN" altLang="en-US" sz="1600">
                <a:solidFill>
                  <a:schemeClr val="accent2"/>
                </a:solidFill>
                <a:latin typeface="黑体" panose="02010609060101010101" charset="-122"/>
                <a:ea typeface="黑体" panose="02010609060101010101" charset="-122"/>
                <a:cs typeface="黑体" panose="02010609060101010101" charset="-122"/>
              </a:rPr>
              <a:t>质量控制措施</a:t>
            </a:r>
            <a:endParaRPr lang="zh-CN" altLang="en-US" sz="1600">
              <a:solidFill>
                <a:schemeClr val="accent2"/>
              </a:solidFill>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buNone/>
            </a:pPr>
            <a:r>
              <a:rPr lang="zh-CN" altLang="en-US" sz="1600">
                <a:latin typeface="黑体" panose="02010609060101010101" charset="-122"/>
                <a:ea typeface="黑体" panose="02010609060101010101" charset="-122"/>
              </a:rPr>
              <a:t>①</a:t>
            </a:r>
            <a:r>
              <a:rPr lang="zh-CN" altLang="en-US" sz="1600">
                <a:latin typeface="黑体" panose="02010609060101010101" charset="-122"/>
                <a:ea typeface="黑体" panose="02010609060101010101" charset="-122"/>
                <a:cs typeface="黑体" panose="02010609060101010101" charset="-122"/>
              </a:rPr>
              <a:t>研究开始前对团队成员进行统一培训，确保干预顺利开展，在干预过程中，团队成员也可以通过微信、电话随时保持联系沟通；</a:t>
            </a:r>
            <a:endParaRPr lang="zh-CN" altLang="en-US" sz="1600">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buNone/>
            </a:pPr>
            <a:r>
              <a:rPr lang="zh-CN" altLang="en-US" sz="1600">
                <a:latin typeface="黑体" panose="02010609060101010101" charset="-122"/>
                <a:ea typeface="黑体" panose="02010609060101010101" charset="-122"/>
                <a:cs typeface="黑体" panose="02010609060101010101" charset="-122"/>
              </a:rPr>
              <a:t>②对照顾者提出的问题给子及时解答，检查问卷有无缺项及填写错误，及时让照顾者更改；</a:t>
            </a:r>
            <a:endParaRPr lang="zh-CN" altLang="en-US" sz="1600">
              <a:latin typeface="黑体" panose="02010609060101010101" charset="-122"/>
              <a:ea typeface="黑体" panose="02010609060101010101" charset="-122"/>
              <a:cs typeface="黑体" panose="02010609060101010101" charset="-122"/>
            </a:endParaRPr>
          </a:p>
          <a:p>
            <a:pPr lvl="1" indent="0" algn="l" fontAlgn="auto">
              <a:lnSpc>
                <a:spcPct val="150000"/>
              </a:lnSpc>
              <a:buClrTx/>
              <a:buSzTx/>
              <a:buFontTx/>
              <a:buNone/>
            </a:pPr>
            <a:r>
              <a:rPr lang="zh-CN" altLang="en-US" sz="1600">
                <a:latin typeface="黑体" panose="02010609060101010101" charset="-122"/>
                <a:ea typeface="黑体" panose="02010609060101010101" charset="-122"/>
                <a:cs typeface="黑体" panose="02010609060101010101" charset="-122"/>
              </a:rPr>
              <a:t>③所有数据由2人核对后录入。</a:t>
            </a:r>
            <a:endParaRPr lang="zh-CN" altLang="en-US" sz="1600">
              <a:latin typeface="黑体" panose="02010609060101010101" charset="-122"/>
              <a:ea typeface="黑体" panose="02010609060101010101" charset="-122"/>
              <a:cs typeface="黑体" panose="02010609060101010101" charset="-122"/>
            </a:endParaRPr>
          </a:p>
        </p:txBody>
      </p:sp>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sp>
        <p:nvSpPr>
          <p:cNvPr id="43" name="矩形 42"/>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44" name="图片 43"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45" name="矩形 44"/>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47" name="文本框 46"/>
          <p:cNvSpPr txBox="1"/>
          <p:nvPr/>
        </p:nvSpPr>
        <p:spPr>
          <a:xfrm>
            <a:off x="4045585" y="146050"/>
            <a:ext cx="1108075" cy="368300"/>
          </a:xfrm>
          <a:prstGeom prst="rect">
            <a:avLst/>
          </a:prstGeom>
          <a:solidFill>
            <a:srgbClr val="243255"/>
          </a:solidFill>
          <a:ln>
            <a:noFill/>
          </a:ln>
        </p:spPr>
        <p:txBody>
          <a:bodyPr wrap="square" rtlCol="0">
            <a:spAutoFit/>
          </a:bodyPr>
          <a:p>
            <a:r>
              <a:rPr lang="zh-CN" altLang="en-US" sz="1800">
                <a:solidFill>
                  <a:schemeClr val="tx2"/>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2"/>
              </a:solidFill>
              <a:latin typeface="黑体" panose="02010609060101010101" charset="-122"/>
              <a:ea typeface="黑体" panose="02010609060101010101" charset="-122"/>
              <a:sym typeface="汉仪旗黑-50S" panose="00020600040101010101" charset="-122"/>
            </a:endParaRPr>
          </a:p>
        </p:txBody>
      </p:sp>
      <p:sp>
        <p:nvSpPr>
          <p:cNvPr id="49" name="文本框 48"/>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6" name="文本框 5"/>
          <p:cNvSpPr txBox="1"/>
          <p:nvPr/>
        </p:nvSpPr>
        <p:spPr>
          <a:xfrm>
            <a:off x="345440" y="684530"/>
            <a:ext cx="6223635" cy="337185"/>
          </a:xfrm>
          <a:prstGeom prst="rect">
            <a:avLst/>
          </a:prstGeom>
          <a:noFill/>
        </p:spPr>
        <p:txBody>
          <a:bodyPr wrap="square" rtlCol="0">
            <a:spAutoFit/>
          </a:bodyPr>
          <a:p>
            <a:pPr>
              <a:buClrTx/>
              <a:buSzTx/>
              <a:buFontTx/>
            </a:pPr>
            <a:r>
              <a:rPr lang="zh-CN" altLang="en-US" sz="1600" b="1">
                <a:latin typeface="黑体" panose="02010609060101010101" charset="-122"/>
                <a:ea typeface="黑体" panose="02010609060101010101" charset="-122"/>
                <a:sym typeface="+mn-ea"/>
              </a:rPr>
              <a:t>第四部分：EB患儿照顾者居家皮肤伤口护理能力提升方案的应用</a:t>
            </a:r>
            <a:endParaRPr lang="zh-CN" altLang="en-US" sz="1600" b="1">
              <a:latin typeface="黑体" panose="02010609060101010101" charset="-122"/>
              <a:ea typeface="黑体" panose="02010609060101010101" charset="-122"/>
            </a:endParaRPr>
          </a:p>
        </p:txBody>
      </p:sp>
      <p:sp>
        <p:nvSpPr>
          <p:cNvPr id="10" name="文本框 9"/>
          <p:cNvSpPr txBox="1"/>
          <p:nvPr/>
        </p:nvSpPr>
        <p:spPr>
          <a:xfrm>
            <a:off x="6267450" y="826135"/>
            <a:ext cx="2017395" cy="337185"/>
          </a:xfrm>
          <a:prstGeom prst="rect">
            <a:avLst/>
          </a:prstGeom>
          <a:noFill/>
        </p:spPr>
        <p:txBody>
          <a:bodyPr wrap="none" rtlCol="0" anchor="t">
            <a:spAutoFit/>
          </a:bodyPr>
          <a:p>
            <a:pPr algn="l">
              <a:buClrTx/>
              <a:buSzTx/>
              <a:buFontTx/>
            </a:pPr>
            <a:r>
              <a:rPr lang="zh-CN" altLang="en-US" sz="1600" b="1">
                <a:solidFill>
                  <a:srgbClr val="C00000"/>
                </a:solidFill>
                <a:latin typeface="黑体" panose="02010609060101010101" charset="-122"/>
                <a:ea typeface="黑体" panose="02010609060101010101" charset="-122"/>
                <a:sym typeface="+mn-ea"/>
              </a:rPr>
              <a:t>——伦理及质量</a:t>
            </a:r>
            <a:r>
              <a:rPr lang="zh-CN" altLang="en-US" sz="1600" b="1">
                <a:solidFill>
                  <a:srgbClr val="C00000"/>
                </a:solidFill>
                <a:latin typeface="黑体" panose="02010609060101010101" charset="-122"/>
                <a:ea typeface="黑体" panose="02010609060101010101" charset="-122"/>
                <a:sym typeface="+mn-ea"/>
              </a:rPr>
              <a:t>控制</a:t>
            </a:r>
            <a:endParaRPr lang="zh-CN" altLang="en-US" sz="1600" b="1">
              <a:solidFill>
                <a:srgbClr val="C00000"/>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3238"/>
    </mc:Choice>
    <mc:Fallback>
      <p:transition advTm="323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118358" y="2251174"/>
            <a:ext cx="2214880" cy="706755"/>
          </a:xfrm>
          <a:prstGeom prst="rect">
            <a:avLst/>
          </a:prstGeom>
        </p:spPr>
        <p:txBody>
          <a:bodyPr wrap="none">
            <a:spAutoFit/>
          </a:bodyPr>
          <a:lstStyle/>
          <a:p>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初步</a:t>
            </a:r>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结果</a:t>
            </a:r>
            <a:endPar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1" name="矩形 70"/>
          <p:cNvSpPr/>
          <p:nvPr/>
        </p:nvSpPr>
        <p:spPr bwMode="auto">
          <a:xfrm>
            <a:off x="1782943" y="1848475"/>
            <a:ext cx="1479550" cy="144526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630"/>
    </mc:Choice>
    <mc:Fallback>
      <p:transition advTm="163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检索</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8629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——检索</a:t>
            </a:r>
            <a:r>
              <a:rPr lang="zh-CN" altLang="en-US" sz="1600" b="1">
                <a:solidFill>
                  <a:srgbClr val="C00000"/>
                </a:solidFill>
                <a:latin typeface="黑体" panose="02010609060101010101" charset="-122"/>
                <a:ea typeface="黑体" panose="02010609060101010101" charset="-122"/>
              </a:rPr>
              <a:t>流程图</a:t>
            </a:r>
            <a:endParaRPr lang="zh-CN" altLang="en-US" sz="1600" b="1">
              <a:solidFill>
                <a:srgbClr val="C00000"/>
              </a:solidFill>
              <a:latin typeface="黑体" panose="02010609060101010101" charset="-122"/>
              <a:ea typeface="黑体" panose="02010609060101010101" charset="-122"/>
            </a:endParaRPr>
          </a:p>
        </p:txBody>
      </p:sp>
      <p:pic>
        <p:nvPicPr>
          <p:cNvPr id="1139905982" name="图片 11" descr="截屏2025-06-19 14.27.59"/>
          <p:cNvPicPr>
            <a:picLocks noChangeAspect="1"/>
          </p:cNvPicPr>
          <p:nvPr/>
        </p:nvPicPr>
        <p:blipFill>
          <a:blip r:embed="rId3"/>
          <a:stretch>
            <a:fillRect/>
          </a:stretch>
        </p:blipFill>
        <p:spPr>
          <a:xfrm>
            <a:off x="971550" y="1080770"/>
            <a:ext cx="3682365" cy="3702685"/>
          </a:xfrm>
          <a:prstGeom prst="rect">
            <a:avLst/>
          </a:prstGeom>
          <a:effectLst/>
        </p:spPr>
      </p:pic>
      <p:sp>
        <p:nvSpPr>
          <p:cNvPr id="35" name="文本框 34"/>
          <p:cNvSpPr txBox="1"/>
          <p:nvPr/>
        </p:nvSpPr>
        <p:spPr>
          <a:xfrm>
            <a:off x="5461000" y="1343025"/>
            <a:ext cx="3269615" cy="2301875"/>
          </a:xfrm>
          <a:prstGeom prst="rect">
            <a:avLst/>
          </a:prstGeom>
          <a:noFill/>
        </p:spPr>
        <p:txBody>
          <a:bodyPr wrap="square" rtlCol="0">
            <a:noAutofit/>
          </a:bodyPr>
          <a:p>
            <a:r>
              <a:rPr lang="zh-CN" altLang="en-US" sz="1600"/>
              <a:t>初步检索获得</a:t>
            </a:r>
            <a:r>
              <a:rPr lang="en-US" altLang="zh-CN" sz="1600"/>
              <a:t>5320</a:t>
            </a:r>
            <a:r>
              <a:rPr lang="zh-CN" altLang="en-US" sz="1600"/>
              <a:t>篇</a:t>
            </a:r>
            <a:endParaRPr lang="zh-CN" altLang="en-US" sz="1600"/>
          </a:p>
          <a:p>
            <a:r>
              <a:rPr lang="zh-CN" altLang="en-US" sz="1600"/>
              <a:t>去除重复文献后剩余</a:t>
            </a:r>
            <a:r>
              <a:rPr lang="en-US" altLang="zh-CN" sz="1600"/>
              <a:t>3576</a:t>
            </a:r>
            <a:r>
              <a:rPr lang="zh-CN" altLang="en-US" sz="1600"/>
              <a:t>篇</a:t>
            </a:r>
            <a:endParaRPr lang="zh-CN" altLang="en-US" sz="1600"/>
          </a:p>
          <a:p>
            <a:r>
              <a:rPr lang="zh-CN" altLang="en-US" sz="1600"/>
              <a:t>阅读文献标题、摘要后进一步进行全文筛选</a:t>
            </a:r>
            <a:endParaRPr lang="zh-CN" altLang="en-US" sz="1600"/>
          </a:p>
          <a:p>
            <a:r>
              <a:rPr lang="zh-CN" altLang="en-US" sz="1600"/>
              <a:t>最终纳入</a:t>
            </a:r>
            <a:r>
              <a:rPr lang="en-US" altLang="zh-CN" sz="1600">
                <a:solidFill>
                  <a:srgbClr val="C00000"/>
                </a:solidFill>
              </a:rPr>
              <a:t>12</a:t>
            </a:r>
            <a:r>
              <a:rPr lang="zh-CN" altLang="en-US" sz="1600">
                <a:solidFill>
                  <a:srgbClr val="C00000"/>
                </a:solidFill>
              </a:rPr>
              <a:t>篇</a:t>
            </a:r>
            <a:r>
              <a:rPr lang="zh-CN" altLang="en-US" sz="1600"/>
              <a:t>。其中临床决策</a:t>
            </a:r>
            <a:r>
              <a:rPr lang="en-US" altLang="zh-CN" sz="1600"/>
              <a:t>2</a:t>
            </a:r>
            <a:r>
              <a:rPr lang="zh-CN" altLang="en-US" sz="1600"/>
              <a:t>篇、指南</a:t>
            </a:r>
            <a:r>
              <a:rPr lang="en-US" altLang="zh-CN" sz="1600"/>
              <a:t>7</a:t>
            </a:r>
            <a:r>
              <a:rPr lang="zh-CN" altLang="en-US" sz="1600"/>
              <a:t>篇、专家共识</a:t>
            </a:r>
            <a:r>
              <a:rPr lang="en-US" altLang="zh-CN" sz="1600"/>
              <a:t>3</a:t>
            </a:r>
            <a:r>
              <a:rPr lang="zh-CN" altLang="en-US" sz="1600"/>
              <a:t>篇</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p14:dur="500" advTm="8408"/>
    </mc:Choice>
    <mc:Fallback>
      <p:transition advTm="840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检索</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43814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——纳入的</a:t>
            </a:r>
            <a:r>
              <a:rPr lang="zh-CN" altLang="en-US" sz="1600" b="1">
                <a:solidFill>
                  <a:srgbClr val="C00000"/>
                </a:solidFill>
                <a:latin typeface="黑体" panose="02010609060101010101" charset="-122"/>
                <a:ea typeface="黑体" panose="02010609060101010101" charset="-122"/>
              </a:rPr>
              <a:t>文献</a:t>
            </a:r>
            <a:endParaRPr lang="zh-CN" altLang="en-US" sz="1600" b="1">
              <a:solidFill>
                <a:srgbClr val="C00000"/>
              </a:solidFill>
              <a:latin typeface="黑体" panose="02010609060101010101" charset="-122"/>
              <a:ea typeface="黑体" panose="02010609060101010101" charset="-122"/>
            </a:endParaRPr>
          </a:p>
        </p:txBody>
      </p:sp>
      <p:graphicFrame>
        <p:nvGraphicFramePr>
          <p:cNvPr id="3" name="表格 2"/>
          <p:cNvGraphicFramePr/>
          <p:nvPr>
            <p:custDataLst>
              <p:tags r:id="rId3"/>
            </p:custDataLst>
          </p:nvPr>
        </p:nvGraphicFramePr>
        <p:xfrm>
          <a:off x="972185" y="996950"/>
          <a:ext cx="7334250" cy="4116070"/>
        </p:xfrm>
        <a:graphic>
          <a:graphicData uri="http://schemas.openxmlformats.org/drawingml/2006/table">
            <a:tbl>
              <a:tblPr firstRow="1" bandRow="1">
                <a:tableStyleId>{5C22544A-7EE6-4342-B048-85BDC9FD1C3A}</a:tableStyleId>
              </a:tblPr>
              <a:tblGrid>
                <a:gridCol w="656590"/>
                <a:gridCol w="2653665"/>
                <a:gridCol w="863600"/>
                <a:gridCol w="715010"/>
                <a:gridCol w="1223010"/>
                <a:gridCol w="1222375"/>
              </a:tblGrid>
              <a:tr h="304165">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序号</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文献名称</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文献来源</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发表时间</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证据性质</a:t>
                      </a:r>
                      <a:endParaRPr lang="zh-CN" sz="1000" b="1">
                        <a:latin typeface="Heiti SC Medium" panose="02000000000000000000" charset="-122"/>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Heiti SC Medium" panose="02000000000000000000" charset="-122"/>
                          <a:ea typeface="Heiti SC Medium" panose="02000000000000000000" charset="-122"/>
                        </a:rPr>
                        <a:t>文献主题</a:t>
                      </a:r>
                      <a:endParaRPr lang="zh-CN" sz="1000" b="1">
                        <a:latin typeface="Heiti SC Medium" panose="02000000000000000000" charset="-122"/>
                        <a:ea typeface="Heiti SC Medium" panose="02000000000000000000" charset="-122"/>
                      </a:endParaRPr>
                    </a:p>
                  </a:txBody>
                  <a:tcPr marL="68580" marR="68580" marT="0" marB="0" anchor="ctr" anchorCtr="0"/>
                </a:tc>
              </a:tr>
              <a:tr h="762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1</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Epidermolysis bullosa: Epidemiology, pathogenesis, classification, and clinical features[13]</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Up To Date</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2024</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临床决策</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治疗概述</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54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Kindler syndrome[14]</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Up To Date</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2025</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临床决策</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KEB</a:t>
                      </a:r>
                      <a:r>
                        <a:rPr lang="zh-CN" sz="1000" b="0">
                          <a:latin typeface="Times New Roman Regular" panose="02020503050405090304" charset="0"/>
                          <a:ea typeface="Heiti SC Light" panose="02000000000000000000" charset="-122"/>
                          <a:cs typeface="Times New Roman Regular" panose="02020503050405090304" charset="0"/>
                        </a:rPr>
                        <a:t>的护理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508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3</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Neonatal epidermolysis bullosa: a clinical practice guideline[15]</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WOS</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2024</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指南</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cs typeface="Times New Roman Regular" panose="02020503050405090304" charset="0"/>
                        </a:rPr>
                        <a:t>新生儿</a:t>
                      </a: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508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4</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Foot care in epidermolysis bullosa: evidence-based guideline[7]</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Pubmed</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2020</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指南</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的足部护理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762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5</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Clinical practice guidelines: Oral health care for children  and adults living withepidermolysis bullosa[16]</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Pubmed</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2020</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指南</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的口腔护理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525780">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6</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Skin and wound care guidance for adults with epidermolysis bullosa (EB) and their carers[17]</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Debra</a:t>
                      </a:r>
                      <a:r>
                        <a:rPr lang="zh-CN" sz="1000" b="0">
                          <a:latin typeface="Times New Roman Regular" panose="02020503050405090304" charset="0"/>
                          <a:ea typeface="Heiti SC Light" panose="02000000000000000000" charset="-122"/>
                          <a:cs typeface="Times New Roman Regular" panose="02020503050405090304" charset="0"/>
                        </a:rPr>
                        <a:t>官网</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2019</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指南</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的伤口护理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492125">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7</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Skin and wound care in epidermolysis bullosa[18]</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Debra</a:t>
                      </a:r>
                      <a:r>
                        <a:rPr lang="zh-CN" sz="1000" b="0">
                          <a:latin typeface="Times New Roman Regular" panose="02020503050405090304" charset="0"/>
                          <a:ea typeface="Heiti SC Light" panose="02000000000000000000" charset="-122"/>
                          <a:cs typeface="Times New Roman Regular" panose="02020503050405090304" charset="0"/>
                        </a:rPr>
                        <a:t>官网</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2017</a:t>
                      </a:r>
                      <a:endParaRPr lang="en-US" alt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Light" panose="02000000000000000000" charset="-122"/>
                        </a:rPr>
                        <a:t>指南</a:t>
                      </a:r>
                      <a:endParaRPr lang="zh-CN" sz="1000" b="0">
                        <a:latin typeface="Times New Roman Regular" panose="02020503050405090304" charset="0"/>
                        <a:ea typeface="Heiti SC Light"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Light" panose="02000000000000000000" charset="-122"/>
                          <a:cs typeface="Times New Roman Regular" panose="02020503050405090304" charset="0"/>
                        </a:rPr>
                        <a:t>EB</a:t>
                      </a:r>
                      <a:r>
                        <a:rPr lang="zh-CN" sz="1000" b="0">
                          <a:latin typeface="Times New Roman Regular" panose="02020503050405090304" charset="0"/>
                          <a:ea typeface="Heiti SC Light" panose="02000000000000000000" charset="-122"/>
                          <a:cs typeface="Times New Roman Regular" panose="02020503050405090304" charset="0"/>
                        </a:rPr>
                        <a:t>的伤口护理</a:t>
                      </a:r>
                      <a:endParaRPr lang="zh-CN" sz="1000" b="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4772"/>
    </mc:Choice>
    <mc:Fallback>
      <p:transition advTm="477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检索</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43814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——纳入的</a:t>
            </a:r>
            <a:r>
              <a:rPr lang="zh-CN" altLang="en-US" sz="1600" b="1">
                <a:solidFill>
                  <a:srgbClr val="C00000"/>
                </a:solidFill>
                <a:latin typeface="黑体" panose="02010609060101010101" charset="-122"/>
                <a:ea typeface="黑体" panose="02010609060101010101" charset="-122"/>
              </a:rPr>
              <a:t>文献</a:t>
            </a:r>
            <a:endParaRPr lang="zh-CN" altLang="en-US" sz="1600" b="1">
              <a:solidFill>
                <a:srgbClr val="C00000"/>
              </a:solidFill>
              <a:latin typeface="黑体" panose="02010609060101010101" charset="-122"/>
              <a:ea typeface="黑体" panose="02010609060101010101" charset="-122"/>
            </a:endParaRPr>
          </a:p>
        </p:txBody>
      </p:sp>
      <p:graphicFrame>
        <p:nvGraphicFramePr>
          <p:cNvPr id="3" name="表格 2"/>
          <p:cNvGraphicFramePr/>
          <p:nvPr>
            <p:custDataLst>
              <p:tags r:id="rId3"/>
            </p:custDataLst>
          </p:nvPr>
        </p:nvGraphicFramePr>
        <p:xfrm>
          <a:off x="972185" y="996950"/>
          <a:ext cx="7334250" cy="4116070"/>
        </p:xfrm>
        <a:graphic>
          <a:graphicData uri="http://schemas.openxmlformats.org/drawingml/2006/table">
            <a:tbl>
              <a:tblPr firstRow="1" bandRow="1">
                <a:tableStyleId>{5C22544A-7EE6-4342-B048-85BDC9FD1C3A}</a:tableStyleId>
              </a:tblPr>
              <a:tblGrid>
                <a:gridCol w="656590"/>
                <a:gridCol w="2653665"/>
                <a:gridCol w="863600"/>
                <a:gridCol w="715010"/>
                <a:gridCol w="1223010"/>
                <a:gridCol w="1222375"/>
              </a:tblGrid>
              <a:tr h="304165">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序号</a:t>
                      </a:r>
                      <a:endParaRPr lang="zh-CN" sz="1000" b="1">
                        <a:latin typeface="Times New Roman Regular" panose="02020503050405090304" charset="0"/>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文献名称</a:t>
                      </a:r>
                      <a:endParaRPr lang="zh-CN" sz="1000" b="1">
                        <a:latin typeface="Times New Roman Regular" panose="02020503050405090304" charset="0"/>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文献来源</a:t>
                      </a:r>
                      <a:endParaRPr lang="zh-CN" sz="1000" b="1">
                        <a:latin typeface="Times New Roman Regular" panose="02020503050405090304" charset="0"/>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发表时间</a:t>
                      </a:r>
                      <a:endParaRPr lang="zh-CN" sz="1000" b="1">
                        <a:latin typeface="Times New Roman Regular" panose="02020503050405090304" charset="0"/>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证据性质</a:t>
                      </a:r>
                      <a:endParaRPr lang="zh-CN" sz="1000" b="1">
                        <a:latin typeface="Times New Roman Regular" panose="02020503050405090304" charset="0"/>
                        <a:ea typeface="Heiti SC Medium"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文献主题</a:t>
                      </a:r>
                      <a:endParaRPr lang="zh-CN" sz="1000" b="1">
                        <a:latin typeface="Times New Roman Regular" panose="02020503050405090304" charset="0"/>
                        <a:ea typeface="Heiti SC Medium" panose="02000000000000000000" charset="-122"/>
                      </a:endParaRPr>
                    </a:p>
                  </a:txBody>
                  <a:tcPr marL="68580" marR="68580" marT="0" marB="0" anchor="ctr" anchorCtr="0"/>
                </a:tc>
              </a:tr>
              <a:tr h="762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cs typeface="Times New Roman Regular" panose="02020503050405090304" charset="0"/>
                        </a:rPr>
                        <a:t>大疱性表皮松解症家庭护理指南</a:t>
                      </a:r>
                      <a:r>
                        <a:rPr lang="en-US" altLang="zh-CN" sz="1000" b="0">
                          <a:latin typeface="Times New Roman Regular" panose="02020503050405090304" charset="0"/>
                          <a:ea typeface="Heiti SC Medium" panose="02000000000000000000" charset="-122"/>
                          <a:cs typeface="Times New Roman Regular" panose="02020503050405090304" charset="0"/>
                        </a:rPr>
                        <a:t>[19]</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EB</a:t>
                      </a:r>
                      <a:r>
                        <a:rPr lang="zh-CN" sz="1000" b="0">
                          <a:latin typeface="Times New Roman Regular" panose="02020503050405090304" charset="0"/>
                          <a:ea typeface="Heiti SC Medium" panose="02000000000000000000" charset="-122"/>
                          <a:cs typeface="Times New Roman Regular" panose="02020503050405090304" charset="0"/>
                        </a:rPr>
                        <a:t>官网</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2017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指南</a:t>
                      </a:r>
                      <a:endParaRPr lang="zh-CN" sz="1000" b="0">
                        <a:latin typeface="Times New Roman Regular" panose="02020503050405090304" charset="0"/>
                        <a:ea typeface="Heiti SC Medium" panose="02000000000000000000" charset="-122"/>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居家护理</a:t>
                      </a:r>
                      <a:endParaRPr lang="zh-CN" sz="1000" b="0">
                        <a:latin typeface="Times New Roman Regular" panose="02020503050405090304" charset="0"/>
                        <a:ea typeface="Heiti SC Medium" panose="02000000000000000000" charset="-122"/>
                      </a:endParaRPr>
                    </a:p>
                  </a:txBody>
                  <a:tcPr marL="68580" marR="68580" marT="0" marB="0" anchor="ctr" anchorCtr="0"/>
                </a:tc>
              </a:tr>
              <a:tr h="254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cs typeface="Times New Roman Regular" panose="02020503050405090304" charset="0"/>
                        </a:rPr>
                        <a:t>大疱性表皮松解症信息图</a:t>
                      </a:r>
                      <a:r>
                        <a:rPr lang="en-US" altLang="zh-CN" sz="1000" b="0">
                          <a:latin typeface="Times New Roman Regular" panose="02020503050405090304" charset="0"/>
                          <a:ea typeface="Heiti SC Medium" panose="02000000000000000000" charset="-122"/>
                          <a:cs typeface="Times New Roman Regular" panose="02020503050405090304" charset="0"/>
                        </a:rPr>
                        <a:t>[20]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Debra</a:t>
                      </a:r>
                      <a:r>
                        <a:rPr lang="zh-CN" sz="1000" b="0">
                          <a:latin typeface="Times New Roman Regular" panose="02020503050405090304" charset="0"/>
                          <a:ea typeface="Heiti SC Medium" panose="02000000000000000000" charset="-122"/>
                          <a:cs typeface="Times New Roman Regular" panose="02020503050405090304" charset="0"/>
                        </a:rPr>
                        <a:t>官网</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2017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指南</a:t>
                      </a:r>
                      <a:endParaRPr lang="zh-CN" sz="1000" b="0">
                        <a:latin typeface="Times New Roman Regular" panose="02020503050405090304" charset="0"/>
                        <a:ea typeface="Heiti SC Medium"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EB</a:t>
                      </a:r>
                      <a:r>
                        <a:rPr lang="zh-CN" sz="1000" b="0">
                          <a:latin typeface="Times New Roman Regular" panose="02020503050405090304" charset="0"/>
                          <a:ea typeface="Heiti SC Medium" panose="02000000000000000000" charset="-122"/>
                          <a:cs typeface="Times New Roman Regular" panose="02020503050405090304" charset="0"/>
                        </a:rPr>
                        <a:t>的伤口护理</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r>
              <a:tr h="508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10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Taking care of patients with recessive dystrophic epidermolysis bullosa from birth to adulthood: a multidisciplinary Italian Delphi consensus[21]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WOS</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2025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专家共识</a:t>
                      </a:r>
                      <a:endParaRPr lang="zh-CN" sz="1000" b="0">
                        <a:latin typeface="Times New Roman Regular" panose="02020503050405090304" charset="0"/>
                        <a:ea typeface="Heiti SC Medium"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DEB</a:t>
                      </a:r>
                      <a:r>
                        <a:rPr lang="zh-CN" sz="1000" b="0">
                          <a:latin typeface="Times New Roman Regular" panose="02020503050405090304" charset="0"/>
                          <a:ea typeface="Heiti SC Medium" panose="02000000000000000000" charset="-122"/>
                          <a:cs typeface="Times New Roman Regular" panose="02020503050405090304" charset="0"/>
                        </a:rPr>
                        <a:t>的护理</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r>
              <a:tr h="508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11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Practical Tips on Epidermolysis Bullosa for </a:t>
                      </a:r>
                      <a:endParaRPr lang="en-US" altLang="zh-CN" sz="1000" b="0">
                        <a:latin typeface="Times New Roman Regular" panose="02020503050405090304" charset="0"/>
                        <a:ea typeface="Heiti SC Medium" panose="02000000000000000000" charset="-122"/>
                        <a:cs typeface="Times New Roman Regular" panose="02020503050405090304" charset="0"/>
                      </a:endParaRPr>
                    </a:p>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Caregivers: Part 2[22]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Pubmed</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2024 </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专家共识</a:t>
                      </a:r>
                      <a:endParaRPr lang="zh-CN" sz="1000" b="0">
                        <a:latin typeface="Times New Roman Regular" panose="02020503050405090304" charset="0"/>
                        <a:ea typeface="Heiti SC Medium" panose="02000000000000000000" charset="-122"/>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EB</a:t>
                      </a:r>
                      <a:r>
                        <a:rPr lang="zh-CN" sz="1000" b="0">
                          <a:latin typeface="Times New Roman Regular" panose="02020503050405090304" charset="0"/>
                          <a:ea typeface="Heiti SC Medium" panose="02000000000000000000" charset="-122"/>
                          <a:cs typeface="Times New Roman Regular" panose="02020503050405090304" charset="0"/>
                        </a:rPr>
                        <a:t>的护理技巧</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r>
              <a:tr h="762000">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12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Practical management of epidermolysis bullosa: consensus clinical position statement from the European Reference Network for Rare Skin Diseases[23]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Pubmed</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2021 </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专家共识</a:t>
                      </a:r>
                      <a:endParaRPr lang="zh-CN" sz="1000" b="0">
                        <a:latin typeface="Times New Roman Regular" panose="02020503050405090304" charset="0"/>
                        <a:ea typeface="Heiti SC Medium" panose="02000000000000000000" charset="-122"/>
                      </a:endParaRPr>
                    </a:p>
                  </a:txBody>
                  <a:tcPr marL="68580" marR="68580" marT="0" marB="0" anchor="ctr" anchorCtr="0"/>
                </a:tc>
                <a:tc>
                  <a:txBody>
                    <a:bodyPr/>
                    <a:p>
                      <a:pPr marL="0" indent="0" algn="l">
                        <a:lnSpc>
                          <a:spcPts val="2000"/>
                        </a:lnSpc>
                        <a:spcBef>
                          <a:spcPct val="0"/>
                        </a:spcBef>
                        <a:spcAft>
                          <a:spcPct val="0"/>
                        </a:spcAft>
                      </a:pPr>
                      <a:r>
                        <a:rPr lang="zh-CN" sz="1000" b="0">
                          <a:latin typeface="Times New Roman Regular" panose="02020503050405090304" charset="0"/>
                          <a:ea typeface="Heiti SC Medium" panose="02000000000000000000" charset="-122"/>
                        </a:rPr>
                        <a:t>皮肤护理</a:t>
                      </a:r>
                      <a:endParaRPr lang="zh-CN" sz="1000" b="0">
                        <a:latin typeface="Times New Roman Regular" panose="02020503050405090304" charset="0"/>
                        <a:ea typeface="Heiti SC Medium" panose="02000000000000000000" charset="-122"/>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954"/>
    </mc:Choice>
    <mc:Fallback>
      <p:transition advTm="95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8629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1600" b="1">
                <a:solidFill>
                  <a:srgbClr val="C00000"/>
                </a:solidFill>
                <a:latin typeface="黑体" panose="02010609060101010101" charset="-122"/>
                <a:ea typeface="黑体" panose="02010609060101010101" charset="-122"/>
              </a:rPr>
              <a:t>指南评价</a:t>
            </a:r>
            <a:r>
              <a:rPr lang="zh-CN" altLang="en-US" sz="1600" b="1">
                <a:solidFill>
                  <a:srgbClr val="C00000"/>
                </a:solidFill>
                <a:latin typeface="黑体" panose="02010609060101010101" charset="-122"/>
                <a:ea typeface="黑体" panose="02010609060101010101" charset="-122"/>
              </a:rPr>
              <a:t>结果</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3"/>
            </p:custDataLst>
          </p:nvPr>
        </p:nvGraphicFramePr>
        <p:xfrm>
          <a:off x="787400" y="1212850"/>
          <a:ext cx="7575550" cy="3484245"/>
        </p:xfrm>
        <a:graphic>
          <a:graphicData uri="http://schemas.openxmlformats.org/drawingml/2006/table">
            <a:tbl>
              <a:tblPr firstRow="1" bandRow="1">
                <a:tableStyleId>{5C22544A-7EE6-4342-B048-85BDC9FD1C3A}</a:tableStyleId>
              </a:tblPr>
              <a:tblGrid>
                <a:gridCol w="757555"/>
                <a:gridCol w="757555"/>
                <a:gridCol w="757555"/>
                <a:gridCol w="757555"/>
                <a:gridCol w="757555"/>
                <a:gridCol w="757555"/>
                <a:gridCol w="757555"/>
                <a:gridCol w="757555"/>
                <a:gridCol w="757555"/>
                <a:gridCol w="757555"/>
              </a:tblGrid>
              <a:tr h="596265">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纳入指南</a:t>
                      </a:r>
                      <a:endParaRPr lang="zh-CN" sz="1000" b="1">
                        <a:latin typeface="Times New Roman Regular" panose="02020503050405090304" charset="0"/>
                        <a:ea typeface="Heiti SC Medium" panose="02000000000000000000" charset="-122"/>
                      </a:endParaRPr>
                    </a:p>
                  </a:txBody>
                  <a:tcPr marL="68580" marR="68580" marT="0" marB="0" anchor="ctr" anchorCtr="0"/>
                </a:tc>
                <a:tc gridSpan="6">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各领域得分标准化百分比</a:t>
                      </a:r>
                      <a:endParaRPr lang="zh-CN" sz="1000" b="1">
                        <a:latin typeface="Times New Roman Regular" panose="02020503050405090304" charset="0"/>
                        <a:ea typeface="Heiti SC Medium" panose="02000000000000000000" charset="-122"/>
                      </a:endParaRPr>
                    </a:p>
                  </a:txBody>
                  <a:tcPr marL="68580" marR="68580" marT="0" marB="0" anchor="ctr" anchorCtr="0"/>
                </a:tc>
                <a:tc hMerge="1">
                  <a:tcPr/>
                </a:tc>
                <a:tc hMerge="1">
                  <a:tcPr/>
                </a:tc>
                <a:tc hMerge="1">
                  <a:tcPr/>
                </a:tc>
                <a:tc hMerge="1">
                  <a:tcPr/>
                </a:tc>
                <a:tc hMerge="1">
                  <a:tcPr/>
                </a:tc>
                <a:tc>
                  <a:txBody>
                    <a:bodyPr/>
                    <a:p>
                      <a:pPr marL="0" indent="0" algn="ctr">
                        <a:lnSpc>
                          <a:spcPts val="2000"/>
                        </a:lnSpc>
                        <a:spcBef>
                          <a:spcPct val="0"/>
                        </a:spcBef>
                        <a:spcAft>
                          <a:spcPct val="0"/>
                        </a:spcAft>
                      </a:pPr>
                      <a:r>
                        <a:rPr lang="en-US" altLang="zh-CN" sz="1000" b="1">
                          <a:latin typeface="Times New Roman Regular" panose="02020503050405090304" charset="0"/>
                          <a:ea typeface="Heiti SC Medium" panose="02000000000000000000" charset="-122"/>
                          <a:cs typeface="Times New Roman Regular" panose="02020503050405090304" charset="0"/>
                        </a:rPr>
                        <a:t>≧60%</a:t>
                      </a:r>
                      <a:r>
                        <a:rPr lang="zh-CN" sz="1000" b="1">
                          <a:latin typeface="Times New Roman Regular" panose="02020503050405090304" charset="0"/>
                          <a:ea typeface="Heiti SC Medium" panose="02000000000000000000" charset="-122"/>
                          <a:cs typeface="Times New Roman Regular" panose="02020503050405090304" charset="0"/>
                        </a:rPr>
                        <a:t>的领域个数</a:t>
                      </a:r>
                      <a:endParaRPr lang="zh-CN" sz="1000" b="1">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b="1">
                          <a:latin typeface="Times New Roman Regular" panose="02020503050405090304" charset="0"/>
                          <a:ea typeface="Heiti SC Medium" panose="02000000000000000000" charset="-122"/>
                          <a:cs typeface="Times New Roman Regular" panose="02020503050405090304" charset="0"/>
                        </a:rPr>
                        <a:t>≧30%</a:t>
                      </a:r>
                      <a:r>
                        <a:rPr lang="zh-CN" sz="1000" b="1">
                          <a:latin typeface="Times New Roman Regular" panose="02020503050405090304" charset="0"/>
                          <a:ea typeface="Heiti SC Medium" panose="02000000000000000000" charset="-122"/>
                          <a:cs typeface="Times New Roman Regular" panose="02020503050405090304" charset="0"/>
                        </a:rPr>
                        <a:t>的领域个数</a:t>
                      </a:r>
                      <a:endParaRPr lang="zh-CN" sz="1000" b="1">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b="1">
                          <a:latin typeface="Times New Roman Regular" panose="02020503050405090304" charset="0"/>
                          <a:ea typeface="Heiti SC Medium" panose="02000000000000000000" charset="-122"/>
                        </a:rPr>
                        <a:t>推荐等级</a:t>
                      </a:r>
                      <a:endParaRPr lang="zh-CN" sz="1000" b="1">
                        <a:latin typeface="Times New Roman Regular" panose="02020503050405090304" charset="0"/>
                        <a:ea typeface="Heiti SC Medium" panose="02000000000000000000" charset="-122"/>
                      </a:endParaRPr>
                    </a:p>
                  </a:txBody>
                  <a:tcPr marL="68580" marR="68580" marT="0" marB="0" anchor="ctr" anchorCtr="0"/>
                </a:tc>
              </a:tr>
              <a:tr h="382905">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Khan[7]</a:t>
                      </a:r>
                      <a:r>
                        <a:rPr lang="zh-CN" sz="1000" b="0">
                          <a:latin typeface="Times New Roman Regular" panose="02020503050405090304" charset="0"/>
                          <a:ea typeface="Heiti SC Medium" panose="02000000000000000000" charset="-122"/>
                          <a:cs typeface="Times New Roman Regular" panose="02020503050405090304" charset="0"/>
                        </a:rPr>
                        <a:t>等</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87.50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83.33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91.67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47.22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85.71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508000">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Krämer[16]</a:t>
                      </a:r>
                      <a:r>
                        <a:rPr lang="zh-CN" sz="1000" b="0">
                          <a:latin typeface="Times New Roman Regular" panose="02020503050405090304" charset="0"/>
                          <a:ea typeface="Heiti SC Medium" panose="02000000000000000000" charset="-122"/>
                          <a:cs typeface="Times New Roman Regular" panose="02020503050405090304" charset="0"/>
                        </a:rPr>
                        <a:t>等</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88.89</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87.50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85.71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60.42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75.00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298450">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Debra[20]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91.67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69.05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89.58</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70.83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66.67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383540">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Denyer[24]</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66.67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61.11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78.13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95.83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88.89</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70.83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508000">
                <a:tc>
                  <a:txBody>
                    <a:bodyPr/>
                    <a:p>
                      <a:pPr marL="0" indent="0" algn="ctr">
                        <a:lnSpc>
                          <a:spcPts val="2000"/>
                        </a:lnSpc>
                        <a:spcBef>
                          <a:spcPct val="0"/>
                        </a:spcBef>
                        <a:spcAft>
                          <a:spcPct val="0"/>
                        </a:spcAft>
                      </a:pPr>
                      <a:r>
                        <a:rPr lang="zh-CN" sz="1000" b="0">
                          <a:latin typeface="Times New Roman Regular" panose="02020503050405090304" charset="0"/>
                          <a:ea typeface="Heiti SC Medium" panose="02000000000000000000" charset="-122"/>
                          <a:cs typeface="Times New Roman Regular" panose="02020503050405090304" charset="0"/>
                        </a:rPr>
                        <a:t>周迎春</a:t>
                      </a:r>
                      <a:r>
                        <a:rPr lang="en-US" altLang="zh-CN" sz="1000" b="0">
                          <a:latin typeface="Times New Roman Regular" panose="02020503050405090304" charset="0"/>
                          <a:ea typeface="Heiti SC Medium" panose="02000000000000000000" charset="-122"/>
                          <a:cs typeface="Times New Roman Regular" panose="02020503050405090304" charset="0"/>
                        </a:rPr>
                        <a:t>[19]</a:t>
                      </a:r>
                      <a:r>
                        <a:rPr lang="zh-CN" sz="1000" b="0">
                          <a:latin typeface="Times New Roman Regular" panose="02020503050405090304" charset="0"/>
                          <a:ea typeface="Heiti SC Medium" panose="02000000000000000000" charset="-122"/>
                          <a:cs typeface="Times New Roman Regular" panose="02020503050405090304" charset="0"/>
                        </a:rPr>
                        <a:t>等</a:t>
                      </a:r>
                      <a:endParaRPr 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72.22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56.13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35.95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87.50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88.89</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35.42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B</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299085">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Debra[17]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91.67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70.83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79.76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81.25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47.22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83.33</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r h="508000">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Rebecca[15]</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just">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97.22</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89.58</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85.71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91.67</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75.00</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72.91</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6</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c>
                  <a:txBody>
                    <a:bodyPr/>
                    <a:p>
                      <a:pPr marL="0" indent="0" algn="ctr">
                        <a:lnSpc>
                          <a:spcPts val="2000"/>
                        </a:lnSpc>
                        <a:spcBef>
                          <a:spcPct val="0"/>
                        </a:spcBef>
                        <a:spcAft>
                          <a:spcPct val="0"/>
                        </a:spcAft>
                      </a:pPr>
                      <a:r>
                        <a:rPr lang="en-US" altLang="zh-CN" sz="1000" b="0">
                          <a:latin typeface="Times New Roman Regular" panose="02020503050405090304" charset="0"/>
                          <a:ea typeface="Heiti SC Medium" panose="02000000000000000000" charset="-122"/>
                          <a:cs typeface="Times New Roman Regular" panose="02020503050405090304" charset="0"/>
                        </a:rPr>
                        <a:t>A</a:t>
                      </a:r>
                      <a:endParaRPr lang="en-US" altLang="zh-CN" sz="1000" b="0">
                        <a:latin typeface="Times New Roman Regular" panose="02020503050405090304" charset="0"/>
                        <a:ea typeface="Heiti SC Medium" panose="02000000000000000000" charset="-122"/>
                        <a:cs typeface="Times New Roman Regular" panose="02020503050405090304" charset="0"/>
                      </a:endParaRPr>
                    </a:p>
                  </a:txBody>
                  <a:tcPr marL="68580" marR="68580" marT="0" marB="0" anchor="t" anchorCtr="0"/>
                </a:tc>
              </a:tr>
            </a:tbl>
          </a:graphicData>
        </a:graphic>
      </p:graphicFrame>
      <p:sp>
        <p:nvSpPr>
          <p:cNvPr id="3" name="文本框 2"/>
          <p:cNvSpPr txBox="1"/>
          <p:nvPr/>
        </p:nvSpPr>
        <p:spPr>
          <a:xfrm>
            <a:off x="7701280" y="1830070"/>
            <a:ext cx="554355" cy="2762885"/>
          </a:xfrm>
          <a:prstGeom prst="rect">
            <a:avLst/>
          </a:prstGeom>
          <a:noFill/>
          <a:ln>
            <a:solidFill>
              <a:srgbClr val="C00000"/>
            </a:solidFill>
          </a:ln>
        </p:spPr>
        <p:txBody>
          <a:bodyPr wrap="square" rtlCol="0">
            <a:noAutofit/>
          </a:bodyPr>
          <a:p>
            <a:endParaRPr lang="zh-CN" altLang="en-US">
              <a:effectLst>
                <a:outerShdw blurRad="50800" dist="38100" dir="2700000" algn="tl" rotWithShape="0">
                  <a:prstClr val="black">
                    <a:alpha val="40000"/>
                  </a:prst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500" advTm="2703"/>
    </mc:Choice>
    <mc:Fallback>
      <p:transition advTm="270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8629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——专家共识评价</a:t>
            </a:r>
            <a:r>
              <a:rPr lang="zh-CN" altLang="en-US" sz="1600" b="1">
                <a:solidFill>
                  <a:srgbClr val="C00000"/>
                </a:solidFill>
                <a:latin typeface="黑体" panose="02010609060101010101" charset="-122"/>
                <a:ea typeface="黑体" panose="02010609060101010101" charset="-122"/>
              </a:rPr>
              <a:t>结果</a:t>
            </a:r>
            <a:endParaRPr lang="zh-CN" altLang="en-US" sz="1600" b="1">
              <a:solidFill>
                <a:srgbClr val="C00000"/>
              </a:solidFill>
              <a:latin typeface="黑体" panose="02010609060101010101" charset="-122"/>
              <a:ea typeface="黑体" panose="02010609060101010101" charset="-122"/>
            </a:endParaRPr>
          </a:p>
        </p:txBody>
      </p:sp>
      <p:graphicFrame>
        <p:nvGraphicFramePr>
          <p:cNvPr id="3" name="表格 2"/>
          <p:cNvGraphicFramePr/>
          <p:nvPr>
            <p:custDataLst>
              <p:tags r:id="rId3"/>
            </p:custDataLst>
          </p:nvPr>
        </p:nvGraphicFramePr>
        <p:xfrm>
          <a:off x="792480" y="1509395"/>
          <a:ext cx="7651750" cy="2542540"/>
        </p:xfrm>
        <a:graphic>
          <a:graphicData uri="http://schemas.openxmlformats.org/drawingml/2006/table">
            <a:tbl>
              <a:tblPr firstRow="1" bandRow="1">
                <a:tableStyleId>{5C22544A-7EE6-4342-B048-85BDC9FD1C3A}</a:tableStyleId>
              </a:tblPr>
              <a:tblGrid>
                <a:gridCol w="1601470"/>
                <a:gridCol w="745490"/>
                <a:gridCol w="723900"/>
                <a:gridCol w="690245"/>
                <a:gridCol w="744220"/>
                <a:gridCol w="732790"/>
                <a:gridCol w="756285"/>
                <a:gridCol w="1657350"/>
              </a:tblGrid>
              <a:tr h="515620">
                <a:tc>
                  <a:txBody>
                    <a:bodyPr/>
                    <a:p>
                      <a:pPr algn="ctr">
                        <a:buNone/>
                      </a:pPr>
                      <a:r>
                        <a:rPr lang="en-US" altLang="en-US">
                          <a:latin typeface="Heiti SC Medium" panose="02000000000000000000" charset="-122"/>
                          <a:ea typeface="Heiti SC Medium" panose="02000000000000000000" charset="-122"/>
                        </a:rPr>
                        <a:t>纳入专家共识</a:t>
                      </a:r>
                      <a:endParaRPr lang="en-US" altLang="en-US">
                        <a:latin typeface="Heiti SC Medium" panose="02000000000000000000" charset="-122"/>
                        <a:ea typeface="Heiti SC Medium" panose="02000000000000000000" charset="-122"/>
                      </a:endParaRPr>
                    </a:p>
                  </a:txBody>
                  <a:tcPr anchor="ctr" anchorCtr="0"/>
                </a:tc>
                <a:tc gridSpan="6">
                  <a:txBody>
                    <a:bodyPr/>
                    <a:p>
                      <a:pPr algn="ctr">
                        <a:buNone/>
                      </a:pPr>
                      <a:r>
                        <a:rPr lang="en-US" altLang="en-US">
                          <a:latin typeface="Heiti SC Medium" panose="02000000000000000000" charset="-122"/>
                          <a:ea typeface="Heiti SC Medium" panose="02000000000000000000" charset="-122"/>
                        </a:rPr>
                        <a:t>评价项目</a:t>
                      </a:r>
                      <a:endParaRPr lang="en-US" altLang="en-US">
                        <a:latin typeface="Heiti SC Medium" panose="02000000000000000000" charset="-122"/>
                        <a:ea typeface="Heiti SC Medium" panose="02000000000000000000" charset="-122"/>
                      </a:endParaRPr>
                    </a:p>
                    <a:p>
                      <a:pPr algn="ctr">
                        <a:buNone/>
                      </a:pPr>
                      <a:endParaRPr lang="en-US" altLang="en-US">
                        <a:latin typeface="Heiti SC Medium" panose="02000000000000000000" charset="-122"/>
                        <a:ea typeface="Heiti SC Medium" panose="02000000000000000000" charset="-122"/>
                      </a:endParaRPr>
                    </a:p>
                  </a:txBody>
                  <a:tcPr anchor="ctr" anchorCtr="0"/>
                </a:tc>
                <a:tc hMerge="1">
                  <a:tcPr/>
                </a:tc>
                <a:tc hMerge="1">
                  <a:tcPr/>
                </a:tc>
                <a:tc hMerge="1">
                  <a:tcPr/>
                </a:tc>
                <a:tc hMerge="1">
                  <a:tcPr/>
                </a:tc>
                <a:tc hMerge="1">
                  <a:tcPr/>
                </a:tc>
                <a:tc>
                  <a:txBody>
                    <a:bodyPr/>
                    <a:p>
                      <a:pPr algn="ctr">
                        <a:buNone/>
                      </a:pPr>
                      <a:r>
                        <a:rPr lang="en-US" altLang="en-US" sz="1350">
                          <a:latin typeface="Heiti SC Medium" panose="02000000000000000000" charset="-122"/>
                          <a:ea typeface="Heiti SC Medium" panose="02000000000000000000" charset="-122"/>
                          <a:sym typeface="+mn-ea"/>
                        </a:rPr>
                        <a:t>总体评价</a:t>
                      </a:r>
                      <a:endParaRPr lang="en-US" altLang="en-US" sz="1350">
                        <a:latin typeface="Heiti SC Medium" panose="02000000000000000000" charset="-122"/>
                        <a:ea typeface="Heiti SC Medium" panose="02000000000000000000" charset="-122"/>
                        <a:sym typeface="+mn-ea"/>
                      </a:endParaRPr>
                    </a:p>
                  </a:txBody>
                  <a:tcPr anchor="ctr" anchorCtr="0"/>
                </a:tc>
              </a:tr>
              <a:tr h="389890">
                <a:tc>
                  <a:txBody>
                    <a:bodyPr/>
                    <a:p>
                      <a:pPr algn="ctr">
                        <a:buNone/>
                      </a:pPr>
                      <a:endParaRPr lang="zh-CN"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①</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②</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③</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④</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⑤</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⑥</a:t>
                      </a:r>
                      <a:endParaRPr lang="en-US" altLang="en-US">
                        <a:latin typeface="Heiti SC Medium" panose="02000000000000000000" charset="-122"/>
                        <a:ea typeface="Heiti SC Medium" panose="02000000000000000000" charset="-122"/>
                      </a:endParaRPr>
                    </a:p>
                  </a:txBody>
                  <a:tcPr anchor="ctr" anchorCtr="0"/>
                </a:tc>
                <a:tc>
                  <a:txBody>
                    <a:bodyPr/>
                    <a:p>
                      <a:pPr algn="ctr">
                        <a:buNone/>
                      </a:pPr>
                      <a:endParaRPr lang="zh-CN" altLang="en-US">
                        <a:latin typeface="Heiti SC Medium" panose="02000000000000000000" charset="-122"/>
                        <a:ea typeface="Heiti SC Medium" panose="02000000000000000000" charset="-122"/>
                      </a:endParaRPr>
                    </a:p>
                  </a:txBody>
                  <a:tcPr anchor="ctr" anchorCtr="0"/>
                </a:tc>
              </a:tr>
              <a:tr h="521970">
                <a:tc>
                  <a:txBody>
                    <a:bodyPr/>
                    <a:p>
                      <a:pPr algn="ctr">
                        <a:buNone/>
                      </a:pPr>
                      <a:r>
                        <a:rPr lang="en-US" altLang="en-US">
                          <a:latin typeface="Heiti SC Medium" panose="02000000000000000000" charset="-122"/>
                          <a:ea typeface="Heiti SC Medium" panose="02000000000000000000" charset="-122"/>
                          <a:cs typeface="Heiti SC Medium" panose="02000000000000000000" charset="-122"/>
                        </a:rPr>
                        <a:t>El Hachem[21]等</a:t>
                      </a:r>
                      <a:endParaRPr lang="en-US" altLang="en-US">
                        <a:latin typeface="Heiti SC Medium" panose="02000000000000000000" charset="-122"/>
                        <a:ea typeface="Heiti SC Medium" panose="02000000000000000000" charset="-122"/>
                        <a:cs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不清楚</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纳入</a:t>
                      </a:r>
                      <a:endParaRPr lang="en-US" altLang="en-US">
                        <a:latin typeface="Heiti SC Medium" panose="02000000000000000000" charset="-122"/>
                        <a:ea typeface="Heiti SC Medium" panose="02000000000000000000" charset="-122"/>
                      </a:endParaRPr>
                    </a:p>
                  </a:txBody>
                  <a:tcPr anchor="ctr" anchorCtr="0"/>
                </a:tc>
              </a:tr>
              <a:tr h="725170">
                <a:tc>
                  <a:txBody>
                    <a:bodyPr/>
                    <a:p>
                      <a:pPr algn="ctr">
                        <a:buNone/>
                      </a:pPr>
                      <a:r>
                        <a:rPr lang="en-US" altLang="en-US">
                          <a:latin typeface="Heiti SC Medium" panose="02000000000000000000" charset="-122"/>
                          <a:ea typeface="Heiti SC Medium" panose="02000000000000000000" charset="-122"/>
                          <a:cs typeface="Heiti SC Medium" panose="02000000000000000000" charset="-122"/>
                        </a:rPr>
                        <a:t>Has[23]等</a:t>
                      </a:r>
                      <a:endParaRPr lang="en-US" altLang="en-US">
                        <a:latin typeface="Heiti SC Medium" panose="02000000000000000000" charset="-122"/>
                        <a:ea typeface="Heiti SC Medium" panose="02000000000000000000" charset="-122"/>
                        <a:cs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不清楚</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纳入</a:t>
                      </a:r>
                      <a:endParaRPr lang="en-US" altLang="en-US">
                        <a:latin typeface="Heiti SC Medium" panose="02000000000000000000" charset="-122"/>
                        <a:ea typeface="Heiti SC Medium" panose="02000000000000000000" charset="-122"/>
                      </a:endParaRPr>
                    </a:p>
                  </a:txBody>
                  <a:tcPr anchor="ctr" anchorCtr="0"/>
                </a:tc>
              </a:tr>
              <a:tr h="389890">
                <a:tc>
                  <a:txBody>
                    <a:bodyPr/>
                    <a:p>
                      <a:pPr algn="ctr">
                        <a:buNone/>
                      </a:pPr>
                      <a:r>
                        <a:rPr lang="en-US" altLang="en-US">
                          <a:latin typeface="Heiti SC Medium" panose="02000000000000000000" charset="-122"/>
                          <a:ea typeface="Heiti SC Medium" panose="02000000000000000000" charset="-122"/>
                          <a:cs typeface="Heiti SC Medium" panose="02000000000000000000" charset="-122"/>
                        </a:rPr>
                        <a:t>Aaron[22]等</a:t>
                      </a:r>
                      <a:endParaRPr lang="en-US" altLang="en-US">
                        <a:latin typeface="Heiti SC Medium" panose="02000000000000000000" charset="-122"/>
                        <a:ea typeface="Heiti SC Medium" panose="02000000000000000000" charset="-122"/>
                        <a:cs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是</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不清楚</a:t>
                      </a:r>
                      <a:endParaRPr lang="en-US" altLang="en-US">
                        <a:latin typeface="Heiti SC Medium" panose="02000000000000000000" charset="-122"/>
                        <a:ea typeface="Heiti SC Medium" panose="02000000000000000000" charset="-122"/>
                      </a:endParaRPr>
                    </a:p>
                  </a:txBody>
                  <a:tcPr anchor="ctr" anchorCtr="0"/>
                </a:tc>
                <a:tc>
                  <a:txBody>
                    <a:bodyPr/>
                    <a:p>
                      <a:pPr algn="ctr">
                        <a:buNone/>
                      </a:pPr>
                      <a:r>
                        <a:rPr lang="en-US" altLang="en-US">
                          <a:latin typeface="Heiti SC Medium" panose="02000000000000000000" charset="-122"/>
                          <a:ea typeface="Heiti SC Medium" panose="02000000000000000000" charset="-122"/>
                        </a:rPr>
                        <a:t>纳入</a:t>
                      </a:r>
                      <a:endParaRPr lang="en-US" altLang="en-US">
                        <a:latin typeface="Heiti SC Medium" panose="02000000000000000000" charset="-122"/>
                        <a:ea typeface="Heiti SC Medium" panose="02000000000000000000" charset="-122"/>
                      </a:endParaRPr>
                    </a:p>
                  </a:txBody>
                  <a:tcPr anchor="ctr" anchorCtr="0"/>
                </a:tc>
              </a:tr>
            </a:tbl>
          </a:graphicData>
        </a:graphic>
      </p:graphicFrame>
      <p:sp>
        <p:nvSpPr>
          <p:cNvPr id="9" name="文本框 8"/>
          <p:cNvSpPr txBox="1"/>
          <p:nvPr/>
        </p:nvSpPr>
        <p:spPr>
          <a:xfrm>
            <a:off x="7186295" y="2408555"/>
            <a:ext cx="911225" cy="1558290"/>
          </a:xfrm>
          <a:prstGeom prst="rect">
            <a:avLst/>
          </a:prstGeom>
          <a:noFill/>
          <a:ln>
            <a:solidFill>
              <a:srgbClr val="C00000"/>
            </a:solidFill>
          </a:ln>
        </p:spPr>
        <p:txBody>
          <a:bodyPr wrap="square" rtlCol="0">
            <a:noAutofit/>
          </a:bodyPr>
          <a:p>
            <a:pPr lvl="0" algn="l">
              <a:buClrTx/>
              <a:buSzTx/>
              <a:buFontTx/>
            </a:pPr>
            <a:endParaRPr lang="zh-CN" altLang="en-US">
              <a:effectLst>
                <a:outerShdw blurRad="50800" dist="38100" dir="2700000" algn="tl" rotWithShape="0">
                  <a:prstClr val="black">
                    <a:alpha val="40000"/>
                  </a:prstClr>
                </a:outerShdw>
              </a:effectLst>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1514"/>
    </mc:Choice>
    <mc:Fallback>
      <p:transition advTm="151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检索</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474970" y="60198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——证据</a:t>
            </a:r>
            <a:r>
              <a:rPr lang="zh-CN" altLang="en-US" sz="1600" b="1">
                <a:solidFill>
                  <a:srgbClr val="C00000"/>
                </a:solidFill>
                <a:latin typeface="黑体" panose="02010609060101010101" charset="-122"/>
                <a:ea typeface="黑体" panose="02010609060101010101" charset="-122"/>
              </a:rPr>
              <a:t>汇总</a:t>
            </a:r>
            <a:endParaRPr lang="zh-CN" altLang="en-US" sz="1600" b="1">
              <a:solidFill>
                <a:srgbClr val="C00000"/>
              </a:solidFill>
              <a:latin typeface="黑体" panose="02010609060101010101" charset="-122"/>
              <a:ea typeface="黑体" panose="02010609060101010101" charset="-122"/>
            </a:endParaRPr>
          </a:p>
        </p:txBody>
      </p:sp>
      <p:pic>
        <p:nvPicPr>
          <p:cNvPr id="3" name="图片 2" descr="截屏2025-10-30 10.51.02"/>
          <p:cNvPicPr>
            <a:picLocks noChangeAspect="1"/>
          </p:cNvPicPr>
          <p:nvPr/>
        </p:nvPicPr>
        <p:blipFill>
          <a:blip r:embed="rId3"/>
          <a:srcRect t="1037" r="428"/>
          <a:stretch>
            <a:fillRect/>
          </a:stretch>
        </p:blipFill>
        <p:spPr>
          <a:xfrm>
            <a:off x="501015" y="968375"/>
            <a:ext cx="2631440" cy="4124325"/>
          </a:xfrm>
          <a:prstGeom prst="rect">
            <a:avLst/>
          </a:prstGeom>
        </p:spPr>
      </p:pic>
      <p:pic>
        <p:nvPicPr>
          <p:cNvPr id="9" name="图片 8" descr="截屏2025-10-30 10.51.30"/>
          <p:cNvPicPr>
            <a:picLocks noChangeAspect="1"/>
          </p:cNvPicPr>
          <p:nvPr/>
        </p:nvPicPr>
        <p:blipFill>
          <a:blip r:embed="rId4"/>
          <a:stretch>
            <a:fillRect/>
          </a:stretch>
        </p:blipFill>
        <p:spPr>
          <a:xfrm>
            <a:off x="3228340" y="965835"/>
            <a:ext cx="2742565" cy="4107815"/>
          </a:xfrm>
          <a:prstGeom prst="rect">
            <a:avLst/>
          </a:prstGeom>
        </p:spPr>
      </p:pic>
      <p:pic>
        <p:nvPicPr>
          <p:cNvPr id="12" name="图片 11" descr="截屏2025-10-30 10.53.51"/>
          <p:cNvPicPr>
            <a:picLocks noChangeAspect="1"/>
          </p:cNvPicPr>
          <p:nvPr/>
        </p:nvPicPr>
        <p:blipFill>
          <a:blip r:embed="rId5"/>
          <a:stretch>
            <a:fillRect/>
          </a:stretch>
        </p:blipFill>
        <p:spPr>
          <a:xfrm>
            <a:off x="6066790" y="947420"/>
            <a:ext cx="3011170" cy="3974465"/>
          </a:xfrm>
          <a:prstGeom prst="rect">
            <a:avLst/>
          </a:prstGeom>
        </p:spPr>
      </p:pic>
      <p:sp>
        <p:nvSpPr>
          <p:cNvPr id="13" name="文本框 12"/>
          <p:cNvSpPr txBox="1"/>
          <p:nvPr/>
        </p:nvSpPr>
        <p:spPr>
          <a:xfrm>
            <a:off x="549275" y="2291715"/>
            <a:ext cx="422275" cy="173990"/>
          </a:xfrm>
          <a:prstGeom prst="rect">
            <a:avLst/>
          </a:prstGeom>
          <a:noFill/>
          <a:ln>
            <a:solidFill>
              <a:srgbClr val="C00000"/>
            </a:solidFill>
          </a:ln>
        </p:spPr>
        <p:txBody>
          <a:bodyPr wrap="square" rtlCol="0">
            <a:noAutofit/>
          </a:bodyPr>
          <a:p>
            <a:endParaRPr lang="zh-CN" altLang="en-US"/>
          </a:p>
        </p:txBody>
      </p:sp>
      <p:sp>
        <p:nvSpPr>
          <p:cNvPr id="14" name="文本框 13"/>
          <p:cNvSpPr txBox="1"/>
          <p:nvPr/>
        </p:nvSpPr>
        <p:spPr>
          <a:xfrm>
            <a:off x="3228340" y="1660525"/>
            <a:ext cx="422275" cy="173990"/>
          </a:xfrm>
          <a:prstGeom prst="rect">
            <a:avLst/>
          </a:prstGeom>
          <a:noFill/>
          <a:ln>
            <a:solidFill>
              <a:srgbClr val="C00000"/>
            </a:solidFill>
          </a:ln>
        </p:spPr>
        <p:txBody>
          <a:bodyPr wrap="square" rtlCol="0">
            <a:noAutofit/>
          </a:bodyPr>
          <a:p>
            <a:endParaRPr lang="zh-CN" altLang="en-US"/>
          </a:p>
        </p:txBody>
      </p:sp>
      <p:sp>
        <p:nvSpPr>
          <p:cNvPr id="15" name="文本框 14"/>
          <p:cNvSpPr txBox="1"/>
          <p:nvPr/>
        </p:nvSpPr>
        <p:spPr>
          <a:xfrm>
            <a:off x="6119495" y="2010410"/>
            <a:ext cx="422275" cy="173990"/>
          </a:xfrm>
          <a:prstGeom prst="rect">
            <a:avLst/>
          </a:prstGeom>
          <a:noFill/>
          <a:ln>
            <a:solidFill>
              <a:srgbClr val="C00000"/>
            </a:solidFill>
          </a:ln>
        </p:spPr>
        <p:txBody>
          <a:bodyPr wrap="square" rtlCol="0">
            <a:noAutofit/>
          </a:bodyPr>
          <a:p>
            <a:endParaRPr lang="zh-CN" altLang="en-US"/>
          </a:p>
        </p:txBody>
      </p:sp>
      <p:sp>
        <p:nvSpPr>
          <p:cNvPr id="17" name="文本框 16"/>
          <p:cNvSpPr txBox="1"/>
          <p:nvPr/>
        </p:nvSpPr>
        <p:spPr>
          <a:xfrm>
            <a:off x="6085840" y="4152900"/>
            <a:ext cx="422275" cy="173990"/>
          </a:xfrm>
          <a:prstGeom prst="rect">
            <a:avLst/>
          </a:prstGeom>
          <a:noFill/>
          <a:ln>
            <a:solidFill>
              <a:srgbClr val="C00000"/>
            </a:solidFill>
          </a:ln>
        </p:spPr>
        <p:txBody>
          <a:bodyPr wrap="square" rtlCol="0">
            <a:noAutofit/>
          </a:bodyPr>
          <a:p>
            <a:endParaRPr lang="zh-CN" altLang="en-US"/>
          </a:p>
        </p:txBody>
      </p:sp>
      <p:sp>
        <p:nvSpPr>
          <p:cNvPr id="18" name="文本框 17"/>
          <p:cNvSpPr txBox="1"/>
          <p:nvPr/>
        </p:nvSpPr>
        <p:spPr>
          <a:xfrm>
            <a:off x="549275" y="1142365"/>
            <a:ext cx="354330" cy="337185"/>
          </a:xfrm>
          <a:prstGeom prst="rect">
            <a:avLst/>
          </a:prstGeom>
          <a:noFill/>
          <a:ln>
            <a:solidFill>
              <a:srgbClr val="C00000"/>
            </a:solidFill>
          </a:ln>
        </p:spPr>
        <p:txBody>
          <a:bodyPr wrap="square" rtlCol="0">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0884"/>
    </mc:Choice>
    <mc:Fallback>
      <p:transition advTm="10884"/>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第一部分：证据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8629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en-US" altLang="zh-CN" sz="1600" b="1">
                <a:solidFill>
                  <a:srgbClr val="C00000"/>
                </a:solidFill>
                <a:latin typeface="黑体" panose="02010609060101010101" charset="-122"/>
                <a:ea typeface="黑体" panose="02010609060101010101" charset="-122"/>
              </a:rPr>
              <a:t>FAME</a:t>
            </a:r>
            <a:endParaRPr lang="en-US" altLang="zh-CN" sz="1600" b="1">
              <a:solidFill>
                <a:srgbClr val="C00000"/>
              </a:solidFill>
              <a:latin typeface="黑体" panose="02010609060101010101" charset="-122"/>
              <a:ea typeface="黑体" panose="02010609060101010101" charset="-122"/>
            </a:endParaRPr>
          </a:p>
        </p:txBody>
      </p:sp>
      <p:sp>
        <p:nvSpPr>
          <p:cNvPr id="3" name="文本框 2"/>
          <p:cNvSpPr txBox="1"/>
          <p:nvPr/>
        </p:nvSpPr>
        <p:spPr>
          <a:xfrm>
            <a:off x="515620" y="1203325"/>
            <a:ext cx="7826375" cy="3874770"/>
          </a:xfrm>
          <a:prstGeom prst="rect">
            <a:avLst/>
          </a:prstGeom>
          <a:noFill/>
        </p:spPr>
        <p:txBody>
          <a:bodyPr wrap="square" rtlCol="0">
            <a:noAutofit/>
          </a:bodyPr>
          <a:p>
            <a:r>
              <a:rPr lang="zh-CN" altLang="en-US" sz="1600">
                <a:solidFill>
                  <a:schemeClr val="tx1"/>
                </a:solidFill>
                <a:uFillTx/>
              </a:rPr>
              <a:t>共邀请</a:t>
            </a:r>
            <a:r>
              <a:rPr lang="en-US" altLang="zh-CN" sz="1600">
                <a:solidFill>
                  <a:schemeClr val="tx1"/>
                </a:solidFill>
                <a:uFillTx/>
              </a:rPr>
              <a:t>6</a:t>
            </a:r>
            <a:r>
              <a:rPr lang="zh-CN" altLang="en-US" sz="1600">
                <a:solidFill>
                  <a:schemeClr val="tx1"/>
                </a:solidFill>
                <a:uFillTx/>
              </a:rPr>
              <a:t>名临床专家</a:t>
            </a:r>
            <a:r>
              <a:rPr lang="en-US" altLang="zh-CN" sz="1600">
                <a:solidFill>
                  <a:schemeClr val="tx1"/>
                </a:solidFill>
                <a:uFillTx/>
              </a:rPr>
              <a:t>、6</a:t>
            </a:r>
            <a:r>
              <a:rPr lang="zh-CN" altLang="en-US" sz="1600">
                <a:solidFill>
                  <a:schemeClr val="tx1"/>
                </a:solidFill>
                <a:uFillTx/>
              </a:rPr>
              <a:t>名照护者参加</a:t>
            </a:r>
            <a:r>
              <a:rPr lang="en-US" altLang="zh-CN" sz="1600">
                <a:solidFill>
                  <a:schemeClr val="tx1"/>
                </a:solidFill>
                <a:uFillTx/>
              </a:rPr>
              <a:t>。</a:t>
            </a:r>
            <a:endParaRPr lang="zh-CN" altLang="en-US" sz="1600">
              <a:solidFill>
                <a:schemeClr val="tx1"/>
              </a:solidFill>
              <a:uFillTx/>
            </a:endParaRPr>
          </a:p>
          <a:p>
            <a:r>
              <a:rPr lang="zh-CN" altLang="en-US" sz="1600">
                <a:solidFill>
                  <a:schemeClr val="accent2"/>
                </a:solidFill>
                <a:uFillTx/>
              </a:rPr>
              <a:t>临床专家</a:t>
            </a:r>
            <a:r>
              <a:rPr lang="en-US" altLang="zh-CN" sz="1600">
                <a:solidFill>
                  <a:schemeClr val="accent2"/>
                </a:solidFill>
                <a:uFillTx/>
              </a:rPr>
              <a:t>：</a:t>
            </a:r>
            <a:endParaRPr lang="en-US" altLang="zh-CN" sz="1600">
              <a:solidFill>
                <a:schemeClr val="accent2"/>
              </a:solidFill>
              <a:uFillTx/>
            </a:endParaRPr>
          </a:p>
          <a:p>
            <a:r>
              <a:rPr lang="zh-CN" altLang="en-US" sz="1600">
                <a:solidFill>
                  <a:schemeClr val="tx1"/>
                </a:solidFill>
                <a:uFillTx/>
              </a:rPr>
              <a:t>年龄</a:t>
            </a:r>
            <a:r>
              <a:rPr lang="en-US" altLang="zh-CN" sz="1600">
                <a:solidFill>
                  <a:schemeClr val="tx1"/>
                </a:solidFill>
                <a:uFillTx/>
              </a:rPr>
              <a:t>：41-50</a:t>
            </a:r>
            <a:r>
              <a:rPr lang="zh-CN" altLang="en-US" sz="1600">
                <a:solidFill>
                  <a:schemeClr val="tx1"/>
                </a:solidFill>
                <a:uFillTx/>
              </a:rPr>
              <a:t>岁（</a:t>
            </a:r>
            <a:r>
              <a:rPr lang="en-US" altLang="zh-CN" sz="1600">
                <a:solidFill>
                  <a:schemeClr val="tx1"/>
                </a:solidFill>
                <a:uFillTx/>
              </a:rPr>
              <a:t>4</a:t>
            </a:r>
            <a:r>
              <a:rPr lang="zh-CN" altLang="en-US" sz="1600">
                <a:solidFill>
                  <a:schemeClr val="tx1"/>
                </a:solidFill>
                <a:uFillTx/>
              </a:rPr>
              <a:t>人）</a:t>
            </a:r>
            <a:r>
              <a:rPr lang="en-US" altLang="zh-CN" sz="1600">
                <a:solidFill>
                  <a:schemeClr val="tx1"/>
                </a:solidFill>
                <a:uFillTx/>
              </a:rPr>
              <a:t>、31-40（2</a:t>
            </a:r>
            <a:r>
              <a:rPr lang="zh-CN" altLang="en-US" sz="1600">
                <a:solidFill>
                  <a:schemeClr val="tx1"/>
                </a:solidFill>
                <a:uFillTx/>
              </a:rPr>
              <a:t>人）</a:t>
            </a:r>
            <a:endParaRPr lang="zh-CN" altLang="en-US" sz="1600">
              <a:solidFill>
                <a:schemeClr val="tx1"/>
              </a:solidFill>
              <a:uFillTx/>
            </a:endParaRPr>
          </a:p>
          <a:p>
            <a:r>
              <a:rPr lang="zh-CN" altLang="en-US" sz="1600">
                <a:solidFill>
                  <a:schemeClr val="tx1"/>
                </a:solidFill>
                <a:uFillTx/>
              </a:rPr>
              <a:t>职业</a:t>
            </a:r>
            <a:r>
              <a:rPr lang="en-US" altLang="zh-CN" sz="1600">
                <a:solidFill>
                  <a:schemeClr val="tx1"/>
                </a:solidFill>
                <a:uFillTx/>
              </a:rPr>
              <a:t>：</a:t>
            </a:r>
            <a:r>
              <a:rPr lang="zh-CN" altLang="en-US" sz="1600">
                <a:solidFill>
                  <a:schemeClr val="tx1"/>
                </a:solidFill>
                <a:uFillTx/>
              </a:rPr>
              <a:t>护士（</a:t>
            </a:r>
            <a:r>
              <a:rPr lang="en-US" altLang="zh-CN" sz="1600">
                <a:solidFill>
                  <a:schemeClr val="tx1"/>
                </a:solidFill>
                <a:uFillTx/>
              </a:rPr>
              <a:t>4</a:t>
            </a:r>
            <a:r>
              <a:rPr lang="zh-CN" altLang="en-US" sz="1600">
                <a:solidFill>
                  <a:schemeClr val="tx1"/>
                </a:solidFill>
                <a:uFillTx/>
              </a:rPr>
              <a:t>人）</a:t>
            </a:r>
            <a:r>
              <a:rPr lang="en-US" altLang="zh-CN" sz="1600">
                <a:solidFill>
                  <a:schemeClr val="tx1"/>
                </a:solidFill>
                <a:uFillTx/>
              </a:rPr>
              <a:t>、</a:t>
            </a:r>
            <a:r>
              <a:rPr lang="zh-CN" altLang="en-US" sz="1600">
                <a:solidFill>
                  <a:schemeClr val="tx1"/>
                </a:solidFill>
                <a:uFillTx/>
              </a:rPr>
              <a:t>医生（</a:t>
            </a:r>
            <a:r>
              <a:rPr lang="en-US" altLang="zh-CN" sz="1600">
                <a:solidFill>
                  <a:schemeClr val="tx1"/>
                </a:solidFill>
                <a:uFillTx/>
              </a:rPr>
              <a:t>2</a:t>
            </a:r>
            <a:r>
              <a:rPr lang="zh-CN" altLang="en-US" sz="1600">
                <a:solidFill>
                  <a:schemeClr val="tx1"/>
                </a:solidFill>
                <a:uFillTx/>
              </a:rPr>
              <a:t>人）</a:t>
            </a:r>
            <a:endParaRPr lang="zh-CN" altLang="en-US" sz="1600">
              <a:solidFill>
                <a:schemeClr val="tx1"/>
              </a:solidFill>
              <a:uFillTx/>
            </a:endParaRPr>
          </a:p>
          <a:p>
            <a:r>
              <a:rPr lang="zh-CN" altLang="en-US" sz="1600">
                <a:solidFill>
                  <a:schemeClr val="tx1"/>
                </a:solidFill>
                <a:uFillTx/>
              </a:rPr>
              <a:t>学历</a:t>
            </a:r>
            <a:r>
              <a:rPr lang="en-US" altLang="zh-CN" sz="1600">
                <a:solidFill>
                  <a:schemeClr val="tx1"/>
                </a:solidFill>
                <a:uFillTx/>
              </a:rPr>
              <a:t>：</a:t>
            </a:r>
            <a:r>
              <a:rPr lang="zh-CN" altLang="en-US" sz="1600">
                <a:solidFill>
                  <a:schemeClr val="tx1"/>
                </a:solidFill>
                <a:uFillTx/>
              </a:rPr>
              <a:t>本科</a:t>
            </a:r>
            <a:r>
              <a:rPr lang="zh-CN" altLang="en-US" sz="1600">
                <a:uFillTx/>
                <a:sym typeface="+mn-ea"/>
              </a:rPr>
              <a:t>（</a:t>
            </a:r>
            <a:r>
              <a:rPr lang="en-US" altLang="zh-CN" sz="1600">
                <a:uFillTx/>
                <a:sym typeface="+mn-ea"/>
              </a:rPr>
              <a:t>2</a:t>
            </a:r>
            <a:r>
              <a:rPr lang="zh-CN" altLang="en-US" sz="1600">
                <a:uFillTx/>
                <a:sym typeface="+mn-ea"/>
              </a:rPr>
              <a:t>人）</a:t>
            </a:r>
            <a:r>
              <a:rPr lang="zh-CN" altLang="en-US" sz="1600">
                <a:solidFill>
                  <a:schemeClr val="tx1"/>
                </a:solidFill>
                <a:uFillTx/>
              </a:rPr>
              <a:t>、硕士</a:t>
            </a:r>
            <a:r>
              <a:rPr lang="zh-CN" altLang="en-US" sz="1600">
                <a:uFillTx/>
                <a:sym typeface="+mn-ea"/>
              </a:rPr>
              <a:t>（</a:t>
            </a:r>
            <a:r>
              <a:rPr lang="en-US" altLang="zh-CN" sz="1600">
                <a:uFillTx/>
                <a:sym typeface="+mn-ea"/>
              </a:rPr>
              <a:t>2</a:t>
            </a:r>
            <a:r>
              <a:rPr lang="zh-CN" altLang="en-US" sz="1600">
                <a:uFillTx/>
                <a:sym typeface="+mn-ea"/>
              </a:rPr>
              <a:t>人）</a:t>
            </a:r>
            <a:r>
              <a:rPr lang="en-US" altLang="zh-CN" sz="1600">
                <a:uFillTx/>
                <a:sym typeface="+mn-ea"/>
              </a:rPr>
              <a:t>、</a:t>
            </a:r>
            <a:r>
              <a:rPr lang="zh-CN" altLang="en-US" sz="1600">
                <a:solidFill>
                  <a:schemeClr val="tx1"/>
                </a:solidFill>
                <a:uFillTx/>
              </a:rPr>
              <a:t>博士职称</a:t>
            </a:r>
            <a:r>
              <a:rPr lang="zh-CN" altLang="en-US" sz="1600">
                <a:uFillTx/>
                <a:sym typeface="+mn-ea"/>
              </a:rPr>
              <a:t>（</a:t>
            </a:r>
            <a:r>
              <a:rPr lang="en-US" altLang="zh-CN" sz="1600">
                <a:uFillTx/>
                <a:sym typeface="+mn-ea"/>
              </a:rPr>
              <a:t>2</a:t>
            </a:r>
            <a:r>
              <a:rPr lang="zh-CN" altLang="en-US" sz="1600">
                <a:uFillTx/>
                <a:sym typeface="+mn-ea"/>
              </a:rPr>
              <a:t>人）</a:t>
            </a:r>
            <a:endParaRPr lang="zh-CN" altLang="en-US" sz="1600">
              <a:solidFill>
                <a:schemeClr val="tx1"/>
              </a:solidFill>
              <a:uFillTx/>
            </a:endParaRPr>
          </a:p>
          <a:p>
            <a:r>
              <a:rPr lang="zh-CN" altLang="en-US" sz="1600">
                <a:solidFill>
                  <a:schemeClr val="tx1"/>
                </a:solidFill>
                <a:uFillTx/>
              </a:rPr>
              <a:t>职称</a:t>
            </a:r>
            <a:r>
              <a:rPr lang="en-US" altLang="zh-CN" sz="1600">
                <a:solidFill>
                  <a:schemeClr val="tx1"/>
                </a:solidFill>
                <a:uFillTx/>
              </a:rPr>
              <a:t>：</a:t>
            </a:r>
            <a:r>
              <a:rPr lang="zh-CN" altLang="en-US" sz="1600">
                <a:solidFill>
                  <a:schemeClr val="tx1"/>
                </a:solidFill>
                <a:uFillTx/>
              </a:rPr>
              <a:t>正高级</a:t>
            </a:r>
            <a:r>
              <a:rPr lang="en-US" altLang="zh-CN" sz="1600">
                <a:solidFill>
                  <a:schemeClr val="tx1"/>
                </a:solidFill>
                <a:uFillTx/>
              </a:rPr>
              <a:t>（3</a:t>
            </a:r>
            <a:r>
              <a:rPr lang="zh-CN" altLang="en-US" sz="1600">
                <a:solidFill>
                  <a:schemeClr val="tx1"/>
                </a:solidFill>
                <a:uFillTx/>
              </a:rPr>
              <a:t>人）</a:t>
            </a:r>
            <a:r>
              <a:rPr lang="en-US" altLang="zh-CN" sz="1600">
                <a:solidFill>
                  <a:schemeClr val="tx1"/>
                </a:solidFill>
                <a:uFillTx/>
              </a:rPr>
              <a:t>、</a:t>
            </a:r>
            <a:r>
              <a:rPr lang="zh-CN" altLang="en-US" sz="1600">
                <a:solidFill>
                  <a:schemeClr val="tx1"/>
                </a:solidFill>
                <a:uFillTx/>
              </a:rPr>
              <a:t>中级</a:t>
            </a:r>
            <a:r>
              <a:rPr lang="en-US" altLang="zh-CN" sz="1600">
                <a:solidFill>
                  <a:schemeClr val="tx1"/>
                </a:solidFill>
                <a:uFillTx/>
              </a:rPr>
              <a:t>（2</a:t>
            </a:r>
            <a:r>
              <a:rPr lang="zh-CN" altLang="en-US" sz="1600">
                <a:solidFill>
                  <a:schemeClr val="tx1"/>
                </a:solidFill>
                <a:uFillTx/>
              </a:rPr>
              <a:t>人）</a:t>
            </a:r>
            <a:r>
              <a:rPr lang="en-US" altLang="zh-CN" sz="1600">
                <a:solidFill>
                  <a:schemeClr val="tx1"/>
                </a:solidFill>
                <a:uFillTx/>
              </a:rPr>
              <a:t>、</a:t>
            </a:r>
            <a:r>
              <a:rPr lang="zh-CN" altLang="en-US" sz="1600">
                <a:solidFill>
                  <a:schemeClr val="tx1"/>
                </a:solidFill>
                <a:uFillTx/>
              </a:rPr>
              <a:t>副高级</a:t>
            </a:r>
            <a:r>
              <a:rPr lang="en-US" altLang="zh-CN" sz="1600">
                <a:solidFill>
                  <a:schemeClr val="tx1"/>
                </a:solidFill>
                <a:uFillTx/>
              </a:rPr>
              <a:t>（1</a:t>
            </a:r>
            <a:r>
              <a:rPr lang="zh-CN" altLang="en-US" sz="1600">
                <a:solidFill>
                  <a:schemeClr val="tx1"/>
                </a:solidFill>
                <a:uFillTx/>
              </a:rPr>
              <a:t>人）</a:t>
            </a:r>
            <a:endParaRPr lang="zh-CN" altLang="en-US" sz="1600">
              <a:solidFill>
                <a:schemeClr val="tx1"/>
              </a:solidFill>
              <a:uFillTx/>
            </a:endParaRPr>
          </a:p>
          <a:p>
            <a:r>
              <a:rPr lang="zh-CN" altLang="en-US" sz="1600">
                <a:solidFill>
                  <a:schemeClr val="tx1"/>
                </a:solidFill>
                <a:uFillTx/>
              </a:rPr>
              <a:t>工作年限</a:t>
            </a:r>
            <a:r>
              <a:rPr lang="en-US" altLang="zh-CN" sz="1600">
                <a:solidFill>
                  <a:schemeClr val="tx1"/>
                </a:solidFill>
                <a:uFillTx/>
              </a:rPr>
              <a:t>：21-30</a:t>
            </a:r>
            <a:r>
              <a:rPr lang="zh-CN" altLang="en-US" sz="1600">
                <a:solidFill>
                  <a:schemeClr val="tx1"/>
                </a:solidFill>
                <a:uFillTx/>
              </a:rPr>
              <a:t>年</a:t>
            </a:r>
            <a:r>
              <a:rPr lang="en-US" altLang="zh-CN" sz="1600">
                <a:solidFill>
                  <a:schemeClr val="tx1"/>
                </a:solidFill>
                <a:uFillTx/>
              </a:rPr>
              <a:t>（4</a:t>
            </a:r>
            <a:r>
              <a:rPr lang="zh-CN" altLang="en-US" sz="1600">
                <a:solidFill>
                  <a:schemeClr val="tx1"/>
                </a:solidFill>
                <a:uFillTx/>
              </a:rPr>
              <a:t>人）</a:t>
            </a:r>
            <a:r>
              <a:rPr lang="en-US" altLang="zh-CN" sz="1600">
                <a:solidFill>
                  <a:schemeClr val="tx1"/>
                </a:solidFill>
                <a:uFillTx/>
              </a:rPr>
              <a:t>、10-20</a:t>
            </a:r>
            <a:r>
              <a:rPr lang="zh-CN" altLang="en-US" sz="1600">
                <a:solidFill>
                  <a:schemeClr val="tx1"/>
                </a:solidFill>
                <a:uFillTx/>
              </a:rPr>
              <a:t>年</a:t>
            </a:r>
            <a:r>
              <a:rPr lang="en-US" altLang="zh-CN" sz="1600">
                <a:solidFill>
                  <a:schemeClr val="tx1"/>
                </a:solidFill>
                <a:uFillTx/>
              </a:rPr>
              <a:t>（2</a:t>
            </a:r>
            <a:r>
              <a:rPr lang="zh-CN" altLang="en-US" sz="1600">
                <a:solidFill>
                  <a:schemeClr val="tx1"/>
                </a:solidFill>
                <a:uFillTx/>
              </a:rPr>
              <a:t>人）</a:t>
            </a:r>
            <a:endParaRPr lang="zh-CN" altLang="en-US" sz="1600">
              <a:solidFill>
                <a:schemeClr val="tx1"/>
              </a:solidFill>
              <a:uFillTx/>
            </a:endParaRPr>
          </a:p>
          <a:p>
            <a:endParaRPr lang="zh-CN" altLang="en-US" sz="1600">
              <a:solidFill>
                <a:schemeClr val="tx1"/>
              </a:solidFill>
              <a:uFillTx/>
            </a:endParaRPr>
          </a:p>
          <a:p>
            <a:r>
              <a:rPr lang="zh-CN" altLang="en-US" sz="1600">
                <a:solidFill>
                  <a:schemeClr val="accent2"/>
                </a:solidFill>
                <a:uFillTx/>
              </a:rPr>
              <a:t>照护者</a:t>
            </a:r>
            <a:r>
              <a:rPr lang="en-US" altLang="zh-CN" sz="1600">
                <a:solidFill>
                  <a:schemeClr val="accent2"/>
                </a:solidFill>
                <a:uFillTx/>
              </a:rPr>
              <a:t>：</a:t>
            </a:r>
            <a:endParaRPr lang="en-US" altLang="zh-CN" sz="1600">
              <a:solidFill>
                <a:schemeClr val="accent2"/>
              </a:solidFill>
              <a:uFillTx/>
            </a:endParaRPr>
          </a:p>
          <a:p>
            <a:r>
              <a:rPr lang="zh-CN" altLang="en-US" sz="1600">
                <a:solidFill>
                  <a:schemeClr val="tx1"/>
                </a:solidFill>
                <a:uFillTx/>
              </a:rPr>
              <a:t>母亲</a:t>
            </a:r>
            <a:r>
              <a:rPr lang="en-US" altLang="zh-CN" sz="1600">
                <a:solidFill>
                  <a:schemeClr val="tx1"/>
                </a:solidFill>
                <a:uFillTx/>
              </a:rPr>
              <a:t>5</a:t>
            </a:r>
            <a:r>
              <a:rPr lang="zh-CN" altLang="en-US" sz="1600">
                <a:solidFill>
                  <a:schemeClr val="tx1"/>
                </a:solidFill>
                <a:uFillTx/>
              </a:rPr>
              <a:t>名</a:t>
            </a:r>
            <a:r>
              <a:rPr lang="en-US" altLang="zh-CN" sz="1600">
                <a:solidFill>
                  <a:schemeClr val="tx1"/>
                </a:solidFill>
                <a:uFillTx/>
              </a:rPr>
              <a:t>、</a:t>
            </a:r>
            <a:r>
              <a:rPr lang="zh-CN" altLang="en-US" sz="1600">
                <a:solidFill>
                  <a:schemeClr val="tx1"/>
                </a:solidFill>
                <a:uFillTx/>
              </a:rPr>
              <a:t>父亲</a:t>
            </a:r>
            <a:r>
              <a:rPr lang="en-US" altLang="zh-CN" sz="1600">
                <a:solidFill>
                  <a:schemeClr val="tx1"/>
                </a:solidFill>
                <a:uFillTx/>
              </a:rPr>
              <a:t>1</a:t>
            </a:r>
            <a:r>
              <a:rPr lang="zh-CN" altLang="en-US" sz="1600">
                <a:solidFill>
                  <a:schemeClr val="tx1"/>
                </a:solidFill>
                <a:uFillTx/>
              </a:rPr>
              <a:t>名</a:t>
            </a:r>
            <a:endParaRPr lang="zh-CN" altLang="en-US" sz="1600">
              <a:solidFill>
                <a:schemeClr val="tx1"/>
              </a:solidFill>
              <a:uFillTx/>
            </a:endParaRPr>
          </a:p>
          <a:p>
            <a:r>
              <a:rPr lang="zh-CN" altLang="en-US" sz="1600">
                <a:solidFill>
                  <a:schemeClr val="tx1"/>
                </a:solidFill>
                <a:uFillTx/>
              </a:rPr>
              <a:t>年龄</a:t>
            </a:r>
            <a:r>
              <a:rPr lang="en-US" altLang="zh-CN" sz="1600">
                <a:solidFill>
                  <a:schemeClr val="tx1"/>
                </a:solidFill>
                <a:uFillTx/>
              </a:rPr>
              <a:t>：</a:t>
            </a:r>
            <a:r>
              <a:rPr lang="zh-CN" altLang="en-US" sz="1600">
                <a:solidFill>
                  <a:schemeClr val="tx1"/>
                </a:solidFill>
                <a:uFillTx/>
              </a:rPr>
              <a:t>其中</a:t>
            </a:r>
            <a:r>
              <a:rPr lang="en-US" altLang="zh-CN" sz="1600">
                <a:solidFill>
                  <a:schemeClr val="tx1"/>
                </a:solidFill>
                <a:uFillTx/>
              </a:rPr>
              <a:t>30-40</a:t>
            </a:r>
            <a:r>
              <a:rPr lang="zh-CN" altLang="en-US" sz="1600">
                <a:solidFill>
                  <a:schemeClr val="tx1"/>
                </a:solidFill>
                <a:uFillTx/>
              </a:rPr>
              <a:t>岁</a:t>
            </a:r>
            <a:r>
              <a:rPr lang="en-US" altLang="zh-CN" sz="1600">
                <a:solidFill>
                  <a:schemeClr val="tx1"/>
                </a:solidFill>
                <a:uFillTx/>
              </a:rPr>
              <a:t>（4</a:t>
            </a:r>
            <a:r>
              <a:rPr lang="zh-CN" altLang="en-US" sz="1600">
                <a:solidFill>
                  <a:schemeClr val="tx1"/>
                </a:solidFill>
                <a:uFillTx/>
              </a:rPr>
              <a:t>人）、</a:t>
            </a:r>
            <a:r>
              <a:rPr lang="en-US" altLang="zh-CN" sz="1600">
                <a:solidFill>
                  <a:schemeClr val="tx1"/>
                </a:solidFill>
                <a:uFillTx/>
              </a:rPr>
              <a:t>41-50</a:t>
            </a:r>
            <a:r>
              <a:rPr lang="zh-CN" altLang="en-US" sz="1600">
                <a:solidFill>
                  <a:schemeClr val="tx1"/>
                </a:solidFill>
                <a:uFillTx/>
              </a:rPr>
              <a:t>岁</a:t>
            </a:r>
            <a:r>
              <a:rPr lang="en-US" altLang="zh-CN" sz="1600">
                <a:solidFill>
                  <a:schemeClr val="tx1"/>
                </a:solidFill>
                <a:uFillTx/>
              </a:rPr>
              <a:t>（2</a:t>
            </a:r>
            <a:r>
              <a:rPr lang="zh-CN" altLang="en-US" sz="1600">
                <a:solidFill>
                  <a:schemeClr val="tx1"/>
                </a:solidFill>
                <a:uFillTx/>
              </a:rPr>
              <a:t>人）</a:t>
            </a:r>
            <a:endParaRPr lang="zh-CN" altLang="en-US" sz="1600">
              <a:solidFill>
                <a:schemeClr val="tx1"/>
              </a:solidFill>
              <a:uFillTx/>
            </a:endParaRPr>
          </a:p>
          <a:p>
            <a:r>
              <a:rPr lang="en-US" altLang="zh-CN" sz="1600">
                <a:solidFill>
                  <a:schemeClr val="tx1"/>
                </a:solidFill>
                <a:uFillTx/>
              </a:rPr>
              <a:t>EB</a:t>
            </a:r>
            <a:r>
              <a:rPr lang="zh-CN" altLang="en-US" sz="1600">
                <a:solidFill>
                  <a:schemeClr val="tx1"/>
                </a:solidFill>
                <a:uFillTx/>
              </a:rPr>
              <a:t>亚型；单纯型（</a:t>
            </a:r>
            <a:r>
              <a:rPr lang="en-US" altLang="zh-CN" sz="1600">
                <a:solidFill>
                  <a:schemeClr val="tx1"/>
                </a:solidFill>
                <a:uFillTx/>
              </a:rPr>
              <a:t>2</a:t>
            </a:r>
            <a:r>
              <a:rPr lang="zh-CN" altLang="en-US" sz="1600">
                <a:solidFill>
                  <a:schemeClr val="tx1"/>
                </a:solidFill>
                <a:uFillTx/>
              </a:rPr>
              <a:t>人）、交界型（</a:t>
            </a:r>
            <a:r>
              <a:rPr lang="en-US" altLang="zh-CN" sz="1600">
                <a:solidFill>
                  <a:schemeClr val="tx1"/>
                </a:solidFill>
                <a:uFillTx/>
              </a:rPr>
              <a:t>2</a:t>
            </a:r>
            <a:r>
              <a:rPr lang="zh-CN" altLang="en-US" sz="1600">
                <a:solidFill>
                  <a:schemeClr val="tx1"/>
                </a:solidFill>
                <a:uFillTx/>
              </a:rPr>
              <a:t>人）、营养不良型（</a:t>
            </a:r>
            <a:r>
              <a:rPr lang="en-US" altLang="zh-CN" sz="1600">
                <a:solidFill>
                  <a:schemeClr val="tx1"/>
                </a:solidFill>
                <a:uFillTx/>
              </a:rPr>
              <a:t>RDEB</a:t>
            </a:r>
            <a:r>
              <a:rPr lang="zh-CN" altLang="en-US" sz="1600">
                <a:solidFill>
                  <a:schemeClr val="tx1"/>
                </a:solidFill>
                <a:uFillTx/>
              </a:rPr>
              <a:t>）（</a:t>
            </a:r>
            <a:r>
              <a:rPr lang="en-US" altLang="zh-CN" sz="1600">
                <a:solidFill>
                  <a:schemeClr val="tx1"/>
                </a:solidFill>
                <a:uFillTx/>
              </a:rPr>
              <a:t>2</a:t>
            </a:r>
            <a:r>
              <a:rPr lang="zh-CN" altLang="en-US" sz="1600">
                <a:solidFill>
                  <a:schemeClr val="tx1"/>
                </a:solidFill>
                <a:uFillTx/>
              </a:rPr>
              <a:t>人）</a:t>
            </a:r>
            <a:endParaRPr lang="zh-CN" altLang="en-US" sz="1600">
              <a:solidFill>
                <a:schemeClr val="tx1"/>
              </a:solidFill>
              <a:uFillTx/>
            </a:endParaRPr>
          </a:p>
          <a:p>
            <a:r>
              <a:rPr lang="zh-CN" altLang="en-US" sz="1600">
                <a:solidFill>
                  <a:schemeClr val="tx1"/>
                </a:solidFill>
                <a:uFillTx/>
              </a:rPr>
              <a:t>照</a:t>
            </a:r>
            <a:r>
              <a:rPr lang="zh-CN" altLang="en-US" sz="1600">
                <a:solidFill>
                  <a:schemeClr val="tx1"/>
                </a:solidFill>
                <a:uFillTx/>
              </a:rPr>
              <a:t>护年限：</a:t>
            </a:r>
            <a:r>
              <a:rPr lang="en-US" altLang="zh-CN" sz="1600">
                <a:solidFill>
                  <a:schemeClr val="tx1"/>
                </a:solidFill>
                <a:uFillTx/>
              </a:rPr>
              <a:t>5</a:t>
            </a:r>
            <a:r>
              <a:rPr lang="zh-CN" altLang="en-US" sz="1600">
                <a:solidFill>
                  <a:schemeClr val="tx1"/>
                </a:solidFill>
                <a:uFillTx/>
              </a:rPr>
              <a:t>年及以下（</a:t>
            </a:r>
            <a:r>
              <a:rPr lang="en-US" altLang="zh-CN" sz="1600">
                <a:uFillTx/>
                <a:sym typeface="+mn-ea"/>
              </a:rPr>
              <a:t>5</a:t>
            </a:r>
            <a:r>
              <a:rPr lang="zh-CN" altLang="en-US" sz="1600">
                <a:uFillTx/>
                <a:sym typeface="+mn-ea"/>
              </a:rPr>
              <a:t>人</a:t>
            </a:r>
            <a:r>
              <a:rPr lang="zh-CN" altLang="en-US" sz="1600">
                <a:solidFill>
                  <a:schemeClr val="tx1"/>
                </a:solidFill>
                <a:uFillTx/>
              </a:rPr>
              <a:t>）、</a:t>
            </a:r>
            <a:r>
              <a:rPr lang="en-US" altLang="zh-CN" sz="1600">
                <a:solidFill>
                  <a:schemeClr val="tx1"/>
                </a:solidFill>
                <a:uFillTx/>
              </a:rPr>
              <a:t>6-10</a:t>
            </a:r>
            <a:r>
              <a:rPr lang="zh-CN" altLang="en-US" sz="1600">
                <a:solidFill>
                  <a:schemeClr val="tx1"/>
                </a:solidFill>
                <a:uFillTx/>
              </a:rPr>
              <a:t>年（</a:t>
            </a:r>
            <a:r>
              <a:rPr lang="en-US" altLang="zh-CN" sz="1600">
                <a:solidFill>
                  <a:schemeClr val="tx1"/>
                </a:solidFill>
                <a:uFillTx/>
              </a:rPr>
              <a:t>1</a:t>
            </a:r>
            <a:r>
              <a:rPr lang="zh-CN" altLang="en-US" sz="1600">
                <a:solidFill>
                  <a:schemeClr val="tx1"/>
                </a:solidFill>
                <a:uFillTx/>
              </a:rPr>
              <a:t>人）</a:t>
            </a:r>
            <a:endParaRPr lang="zh-CN" altLang="en-US" sz="1600">
              <a:solidFill>
                <a:schemeClr val="tx1"/>
              </a:solidFill>
              <a:uFillTx/>
            </a:endParaRPr>
          </a:p>
        </p:txBody>
      </p:sp>
    </p:spTree>
  </p:cSld>
  <p:clrMapOvr>
    <a:masterClrMapping/>
  </p:clrMapOvr>
  <mc:AlternateContent xmlns:mc="http://schemas.openxmlformats.org/markup-compatibility/2006">
    <mc:Choice xmlns:p14="http://schemas.microsoft.com/office/powerpoint/2010/main" Requires="p14">
      <p:transition p14:dur="500" advTm="11486"/>
    </mc:Choice>
    <mc:Fallback>
      <p:transition advTm="114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971550" y="659765"/>
            <a:ext cx="5301615" cy="582930"/>
          </a:xfrm>
          <a:prstGeom prst="rect">
            <a:avLst/>
          </a:prstGeom>
          <a:noFill/>
        </p:spPr>
        <p:txBody>
          <a:bodyPr wrap="square" rtlCol="0">
            <a:noAutofit/>
          </a:bodyPr>
          <a:p>
            <a:pPr algn="ctr"/>
            <a:r>
              <a:rPr lang="en-US" altLang="zh-CN" sz="2400">
                <a:latin typeface="楷体" panose="02010609060101010101" charset="-122"/>
                <a:ea typeface="楷体" panose="02010609060101010101" charset="-122"/>
                <a:cs typeface="楷体" panose="02010609060101010101" charset="-122"/>
                <a:sym typeface="+mn-ea"/>
              </a:rPr>
              <a:t>EB</a:t>
            </a:r>
            <a:r>
              <a:rPr lang="zh-CN" altLang="en-US" sz="2400">
                <a:latin typeface="楷体" panose="02010609060101010101" charset="-122"/>
                <a:ea typeface="楷体" panose="02010609060101010101" charset="-122"/>
                <a:cs typeface="楷体" panose="02010609060101010101" charset="-122"/>
                <a:sym typeface="+mn-ea"/>
              </a:rPr>
              <a:t>皮肤伤口问题对患者影响巨大</a:t>
            </a:r>
            <a:endParaRPr lang="zh-CN" altLang="en-US" sz="2400">
              <a:latin typeface="楷体" panose="02010609060101010101" charset="-122"/>
              <a:ea typeface="楷体" panose="02010609060101010101" charset="-122"/>
              <a:cs typeface="楷体" panose="02010609060101010101" charset="-122"/>
              <a:sym typeface="+mn-ea"/>
            </a:endParaRPr>
          </a:p>
        </p:txBody>
      </p:sp>
      <p:sp>
        <p:nvSpPr>
          <p:cNvPr id="11" name="文本框 10"/>
          <p:cNvSpPr txBox="1"/>
          <p:nvPr/>
        </p:nvSpPr>
        <p:spPr>
          <a:xfrm>
            <a:off x="4422140" y="1433830"/>
            <a:ext cx="4721860" cy="506730"/>
          </a:xfrm>
          <a:prstGeom prst="rect">
            <a:avLst/>
          </a:prstGeom>
          <a:noFill/>
        </p:spPr>
        <p:txBody>
          <a:bodyPr wrap="square" rtlCol="0">
            <a:spAutoFit/>
          </a:bodyPr>
          <a:p>
            <a:pPr algn="ctr"/>
            <a:r>
              <a:rPr lang="zh-CN" altLang="en-US"/>
              <a:t>长时间的慢性疼痛，终身的伤口换药会导致患儿出现各种问题包括焦虑抑郁、行为改变、注意力困难</a:t>
            </a:r>
            <a:endParaRPr lang="zh-CN" altLang="en-US"/>
          </a:p>
        </p:txBody>
      </p:sp>
      <p:sp>
        <p:nvSpPr>
          <p:cNvPr id="16" name="文本框 15"/>
          <p:cNvSpPr txBox="1"/>
          <p:nvPr/>
        </p:nvSpPr>
        <p:spPr>
          <a:xfrm>
            <a:off x="374650" y="1433830"/>
            <a:ext cx="3974465" cy="506730"/>
          </a:xfrm>
          <a:prstGeom prst="rect">
            <a:avLst/>
          </a:prstGeom>
          <a:noFill/>
        </p:spPr>
        <p:txBody>
          <a:bodyPr wrap="square" rtlCol="0">
            <a:spAutoFit/>
          </a:bodyPr>
          <a:p>
            <a:pPr algn="ctr"/>
            <a:r>
              <a:rPr lang="zh-CN" altLang="en-US"/>
              <a:t>简单的日常生活也会引起疼痛和损伤，包括进食、洗澡、散步、被家人抱住、以及</a:t>
            </a:r>
            <a:r>
              <a:rPr lang="zh-CN" altLang="en-US"/>
              <a:t>睡眠</a:t>
            </a:r>
            <a:endParaRPr lang="zh-CN" altLang="en-US"/>
          </a:p>
        </p:txBody>
      </p:sp>
      <p:sp>
        <p:nvSpPr>
          <p:cNvPr id="9" name="灯片编号占位符 8"/>
          <p:cNvSpPr>
            <a:spLocks noGrp="1"/>
          </p:cNvSpPr>
          <p:nvPr>
            <p:ph type="sldNum" sz="quarter" idx="4"/>
          </p:nvPr>
        </p:nvSpPr>
        <p:spPr/>
        <p:txBody>
          <a:bodyPr/>
          <a:p>
            <a:fld id="{EE3F9CDB-1F21-4789-A81E-8FEA25CE194B}" type="slidenum">
              <a:rPr lang="zh-CN" altLang="en-US" smtClean="0"/>
            </a:fld>
            <a:endParaRPr lang="zh-CN" altLang="en-US"/>
          </a:p>
        </p:txBody>
      </p:sp>
      <p:grpSp>
        <p:nvGrpSpPr>
          <p:cNvPr id="23" name="组合 22"/>
          <p:cNvGrpSpPr/>
          <p:nvPr/>
        </p:nvGrpSpPr>
        <p:grpSpPr>
          <a:xfrm>
            <a:off x="270510" y="2131695"/>
            <a:ext cx="4300855" cy="2485390"/>
            <a:chOff x="426" y="3357"/>
            <a:chExt cx="6773" cy="3914"/>
          </a:xfrm>
        </p:grpSpPr>
        <p:pic>
          <p:nvPicPr>
            <p:cNvPr id="18" name="图片 17" descr="截屏2024-11-21 13.57.54"/>
            <p:cNvPicPr>
              <a:picLocks noChangeAspect="1"/>
            </p:cNvPicPr>
            <p:nvPr/>
          </p:nvPicPr>
          <p:blipFill>
            <a:blip r:embed="rId1"/>
            <a:stretch>
              <a:fillRect/>
            </a:stretch>
          </p:blipFill>
          <p:spPr>
            <a:xfrm>
              <a:off x="3875" y="3357"/>
              <a:ext cx="3325" cy="3914"/>
            </a:xfrm>
            <a:prstGeom prst="rect">
              <a:avLst/>
            </a:prstGeom>
          </p:spPr>
        </p:pic>
        <p:pic>
          <p:nvPicPr>
            <p:cNvPr id="19" name="图片 18" descr="截屏2024-11-21 13.58.29"/>
            <p:cNvPicPr>
              <a:picLocks noChangeAspect="1"/>
            </p:cNvPicPr>
            <p:nvPr/>
          </p:nvPicPr>
          <p:blipFill>
            <a:blip r:embed="rId2"/>
            <a:stretch>
              <a:fillRect/>
            </a:stretch>
          </p:blipFill>
          <p:spPr>
            <a:xfrm>
              <a:off x="426" y="5225"/>
              <a:ext cx="3449" cy="2040"/>
            </a:xfrm>
            <a:prstGeom prst="rect">
              <a:avLst/>
            </a:prstGeom>
          </p:spPr>
        </p:pic>
        <p:pic>
          <p:nvPicPr>
            <p:cNvPr id="20" name="图片 19" descr="截屏2024-11-21 13.59.45"/>
            <p:cNvPicPr>
              <a:picLocks noChangeAspect="1"/>
            </p:cNvPicPr>
            <p:nvPr/>
          </p:nvPicPr>
          <p:blipFill>
            <a:blip r:embed="rId3"/>
            <a:stretch>
              <a:fillRect/>
            </a:stretch>
          </p:blipFill>
          <p:spPr>
            <a:xfrm>
              <a:off x="426" y="3364"/>
              <a:ext cx="3449" cy="2111"/>
            </a:xfrm>
            <a:prstGeom prst="rect">
              <a:avLst/>
            </a:prstGeom>
          </p:spPr>
        </p:pic>
      </p:grpSp>
      <p:grpSp>
        <p:nvGrpSpPr>
          <p:cNvPr id="24" name="组合 23"/>
          <p:cNvGrpSpPr/>
          <p:nvPr/>
        </p:nvGrpSpPr>
        <p:grpSpPr>
          <a:xfrm>
            <a:off x="5153660" y="2169160"/>
            <a:ext cx="3874770" cy="2359025"/>
            <a:chOff x="8116" y="3416"/>
            <a:chExt cx="6102" cy="3715"/>
          </a:xfrm>
        </p:grpSpPr>
        <p:pic>
          <p:nvPicPr>
            <p:cNvPr id="21" name="图片 20" descr="截屏2024-11-21 14.01.01"/>
            <p:cNvPicPr>
              <a:picLocks noChangeAspect="1"/>
            </p:cNvPicPr>
            <p:nvPr/>
          </p:nvPicPr>
          <p:blipFill>
            <a:blip r:embed="rId4"/>
            <a:stretch>
              <a:fillRect/>
            </a:stretch>
          </p:blipFill>
          <p:spPr>
            <a:xfrm>
              <a:off x="8116" y="3416"/>
              <a:ext cx="3052" cy="3692"/>
            </a:xfrm>
            <a:prstGeom prst="rect">
              <a:avLst/>
            </a:prstGeom>
          </p:spPr>
        </p:pic>
        <p:pic>
          <p:nvPicPr>
            <p:cNvPr id="22" name="图片 21" descr="截屏2024-11-21 14.01.53"/>
            <p:cNvPicPr>
              <a:picLocks noChangeAspect="1"/>
            </p:cNvPicPr>
            <p:nvPr/>
          </p:nvPicPr>
          <p:blipFill>
            <a:blip r:embed="rId5"/>
            <a:stretch>
              <a:fillRect/>
            </a:stretch>
          </p:blipFill>
          <p:spPr>
            <a:xfrm>
              <a:off x="11168" y="3433"/>
              <a:ext cx="3051" cy="3699"/>
            </a:xfrm>
            <a:prstGeom prst="rect">
              <a:avLst/>
            </a:prstGeom>
          </p:spPr>
        </p:pic>
      </p:grpSp>
      <p:sp>
        <p:nvSpPr>
          <p:cNvPr id="6" name="矩形 5"/>
          <p:cNvSpPr/>
          <p:nvPr/>
        </p:nvSpPr>
        <p:spPr bwMode="auto">
          <a:xfrm>
            <a:off x="1825625" y="156210"/>
            <a:ext cx="1107440" cy="368300"/>
          </a:xfrm>
          <a:prstGeom prst="rect">
            <a:avLst/>
          </a:prstGeom>
          <a:solidFill>
            <a:srgbClr val="2432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p>
            <a:pPr fontAlgn="base">
              <a:spcBef>
                <a:spcPct val="0"/>
              </a:spcBef>
              <a:spcAft>
                <a:spcPct val="0"/>
              </a:spcAft>
            </a:pPr>
            <a:r>
              <a:rPr lang="zh-CN" altLang="en-US" sz="1800">
                <a:solidFill>
                  <a:schemeClr val="bg1"/>
                </a:solidFill>
                <a:latin typeface="黑体" panose="02010609060101010101" charset="-122"/>
                <a:ea typeface="黑体" panose="02010609060101010101" charset="-122"/>
                <a:sym typeface="汉仪旗黑-50S" panose="00020600040101010101" charset="-122"/>
              </a:rPr>
              <a:t>研究</a:t>
            </a:r>
            <a:r>
              <a:rPr lang="zh-CN" altLang="en-US" sz="1800">
                <a:solidFill>
                  <a:schemeClr val="bg1"/>
                </a:solidFill>
                <a:latin typeface="黑体" panose="02010609060101010101" charset="-122"/>
                <a:ea typeface="黑体" panose="02010609060101010101" charset="-122"/>
                <a:sym typeface="汉仪旗黑-50S" panose="00020600040101010101" charset="-122"/>
              </a:rPr>
              <a:t>背景</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6"/>
            </p:custDataLst>
          </p:nvPr>
        </p:nvPicPr>
        <p:blipFill>
          <a:blip r:embed="rId7"/>
          <a:stretch>
            <a:fillRect/>
          </a:stretch>
        </p:blipFill>
        <p:spPr>
          <a:xfrm>
            <a:off x="1223010" y="140970"/>
            <a:ext cx="354330" cy="369570"/>
          </a:xfrm>
          <a:prstGeom prst="rect">
            <a:avLst/>
          </a:prstGeom>
        </p:spPr>
      </p:pic>
      <p:sp>
        <p:nvSpPr>
          <p:cNvPr id="8" name="矩形 7"/>
          <p:cNvSpPr/>
          <p:nvPr/>
        </p:nvSpPr>
        <p:spPr>
          <a:xfrm>
            <a:off x="971550" y="146050"/>
            <a:ext cx="5404485"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7" name="文本框 16"/>
          <p:cNvSpPr txBox="1"/>
          <p:nvPr/>
        </p:nvSpPr>
        <p:spPr>
          <a:xfrm>
            <a:off x="4045585" y="14605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5" name="文本框 24"/>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0709"/>
    </mc:Choice>
    <mc:Fallback>
      <p:transition advTm="20709"/>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第一部分：证据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567680" y="668020"/>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en-US" altLang="zh-CN" sz="1600" b="1">
                <a:solidFill>
                  <a:srgbClr val="C00000"/>
                </a:solidFill>
                <a:latin typeface="黑体" panose="02010609060101010101" charset="-122"/>
                <a:ea typeface="黑体" panose="02010609060101010101" charset="-122"/>
              </a:rPr>
              <a:t>FAME</a:t>
            </a:r>
            <a:endParaRPr lang="en-US" altLang="zh-CN" sz="1600" b="1">
              <a:solidFill>
                <a:srgbClr val="C00000"/>
              </a:solidFill>
              <a:latin typeface="黑体" panose="02010609060101010101" charset="-122"/>
              <a:ea typeface="黑体" panose="02010609060101010101" charset="-122"/>
            </a:endParaRPr>
          </a:p>
        </p:txBody>
      </p:sp>
      <p:sp>
        <p:nvSpPr>
          <p:cNvPr id="3" name="文本框 2"/>
          <p:cNvSpPr txBox="1"/>
          <p:nvPr/>
        </p:nvSpPr>
        <p:spPr>
          <a:xfrm>
            <a:off x="688975" y="1203325"/>
            <a:ext cx="7826375" cy="3874770"/>
          </a:xfrm>
          <a:prstGeom prst="rect">
            <a:avLst/>
          </a:prstGeom>
          <a:noFill/>
        </p:spPr>
        <p:txBody>
          <a:bodyPr wrap="square" rtlCol="0">
            <a:noAutofit/>
          </a:bodyPr>
          <a:p>
            <a:endParaRPr lang="zh-CN" altLang="en-US" sz="1600">
              <a:solidFill>
                <a:schemeClr val="tx1"/>
              </a:solidFill>
              <a:uFillTx/>
            </a:endParaRPr>
          </a:p>
        </p:txBody>
      </p:sp>
      <p:pic>
        <p:nvPicPr>
          <p:cNvPr id="9" name="图片 8" descr="截屏2025-10-30 13.46.15"/>
          <p:cNvPicPr>
            <a:picLocks noChangeAspect="1"/>
          </p:cNvPicPr>
          <p:nvPr/>
        </p:nvPicPr>
        <p:blipFill>
          <a:blip r:embed="rId3"/>
          <a:srcRect t="1066" r="725"/>
          <a:stretch>
            <a:fillRect/>
          </a:stretch>
        </p:blipFill>
        <p:spPr>
          <a:xfrm>
            <a:off x="320675" y="1067435"/>
            <a:ext cx="2649220" cy="3902710"/>
          </a:xfrm>
          <a:prstGeom prst="rect">
            <a:avLst/>
          </a:prstGeom>
        </p:spPr>
      </p:pic>
      <p:pic>
        <p:nvPicPr>
          <p:cNvPr id="12" name="图片 11" descr="截屏2025-10-30 13.48.11"/>
          <p:cNvPicPr>
            <a:picLocks noChangeAspect="1"/>
          </p:cNvPicPr>
          <p:nvPr/>
        </p:nvPicPr>
        <p:blipFill>
          <a:blip r:embed="rId4"/>
          <a:srcRect t="12556" r="-1253"/>
          <a:stretch>
            <a:fillRect/>
          </a:stretch>
        </p:blipFill>
        <p:spPr>
          <a:xfrm>
            <a:off x="3347085" y="1103630"/>
            <a:ext cx="2734310" cy="3841750"/>
          </a:xfrm>
          <a:prstGeom prst="rect">
            <a:avLst/>
          </a:prstGeom>
        </p:spPr>
      </p:pic>
      <p:pic>
        <p:nvPicPr>
          <p:cNvPr id="13" name="图片 12" descr="截屏2025-10-30 13.49.06"/>
          <p:cNvPicPr>
            <a:picLocks noChangeAspect="1"/>
          </p:cNvPicPr>
          <p:nvPr/>
        </p:nvPicPr>
        <p:blipFill>
          <a:blip r:embed="rId5"/>
          <a:srcRect t="732" r="666"/>
          <a:stretch>
            <a:fillRect/>
          </a:stretch>
        </p:blipFill>
        <p:spPr>
          <a:xfrm>
            <a:off x="6231890" y="1025525"/>
            <a:ext cx="2748280" cy="3874770"/>
          </a:xfrm>
          <a:prstGeom prst="rect">
            <a:avLst/>
          </a:prstGeom>
        </p:spPr>
      </p:pic>
      <p:sp>
        <p:nvSpPr>
          <p:cNvPr id="14" name="文本框 13"/>
          <p:cNvSpPr txBox="1"/>
          <p:nvPr/>
        </p:nvSpPr>
        <p:spPr>
          <a:xfrm>
            <a:off x="2099310" y="1692275"/>
            <a:ext cx="808990" cy="273685"/>
          </a:xfrm>
          <a:prstGeom prst="rect">
            <a:avLst/>
          </a:prstGeom>
          <a:noFill/>
          <a:ln>
            <a:solidFill>
              <a:srgbClr val="C00000"/>
            </a:solidFill>
          </a:ln>
        </p:spPr>
        <p:txBody>
          <a:bodyPr wrap="square" rtlCol="0">
            <a:noAutofit/>
          </a:bodyPr>
          <a:p>
            <a:endParaRPr lang="zh-CN" altLang="en-US"/>
          </a:p>
        </p:txBody>
      </p:sp>
      <p:sp>
        <p:nvSpPr>
          <p:cNvPr id="17" name="文本框 16"/>
          <p:cNvSpPr txBox="1"/>
          <p:nvPr/>
        </p:nvSpPr>
        <p:spPr>
          <a:xfrm>
            <a:off x="2092325" y="2298065"/>
            <a:ext cx="808990" cy="273685"/>
          </a:xfrm>
          <a:prstGeom prst="rect">
            <a:avLst/>
          </a:prstGeom>
          <a:noFill/>
          <a:ln>
            <a:solidFill>
              <a:srgbClr val="C00000"/>
            </a:solidFill>
          </a:ln>
        </p:spPr>
        <p:txBody>
          <a:bodyPr wrap="square" rtlCol="0">
            <a:noAutofit/>
          </a:bodyPr>
          <a:p>
            <a:endParaRPr lang="zh-CN" altLang="en-US"/>
          </a:p>
        </p:txBody>
      </p:sp>
      <p:sp>
        <p:nvSpPr>
          <p:cNvPr id="18" name="文本框 17"/>
          <p:cNvSpPr txBox="1"/>
          <p:nvPr/>
        </p:nvSpPr>
        <p:spPr>
          <a:xfrm>
            <a:off x="2084705" y="3453130"/>
            <a:ext cx="850265" cy="273685"/>
          </a:xfrm>
          <a:prstGeom prst="rect">
            <a:avLst/>
          </a:prstGeom>
          <a:noFill/>
          <a:ln>
            <a:solidFill>
              <a:srgbClr val="C00000"/>
            </a:solidFill>
          </a:ln>
        </p:spPr>
        <p:txBody>
          <a:bodyPr wrap="square" rtlCol="0">
            <a:noAutofit/>
          </a:bodyPr>
          <a:p>
            <a:endParaRPr lang="zh-CN" altLang="en-US"/>
          </a:p>
        </p:txBody>
      </p:sp>
      <p:sp>
        <p:nvSpPr>
          <p:cNvPr id="19" name="文本框 18"/>
          <p:cNvSpPr txBox="1"/>
          <p:nvPr/>
        </p:nvSpPr>
        <p:spPr>
          <a:xfrm>
            <a:off x="5159375" y="2661285"/>
            <a:ext cx="808990" cy="273685"/>
          </a:xfrm>
          <a:prstGeom prst="rect">
            <a:avLst/>
          </a:prstGeom>
          <a:noFill/>
          <a:ln>
            <a:solidFill>
              <a:srgbClr val="C00000"/>
            </a:solidFill>
          </a:ln>
        </p:spPr>
        <p:txBody>
          <a:bodyPr wrap="square" rtlCol="0">
            <a:noAutofit/>
          </a:bodyPr>
          <a:p>
            <a:endParaRPr lang="zh-CN" altLang="en-US"/>
          </a:p>
        </p:txBody>
      </p:sp>
      <p:sp>
        <p:nvSpPr>
          <p:cNvPr id="20" name="文本框 19"/>
          <p:cNvSpPr txBox="1"/>
          <p:nvPr/>
        </p:nvSpPr>
        <p:spPr>
          <a:xfrm>
            <a:off x="5153660" y="4194810"/>
            <a:ext cx="850265" cy="337185"/>
          </a:xfrm>
          <a:prstGeom prst="rect">
            <a:avLst/>
          </a:prstGeom>
          <a:noFill/>
          <a:ln>
            <a:solidFill>
              <a:srgbClr val="C00000"/>
            </a:solidFill>
          </a:ln>
        </p:spPr>
        <p:txBody>
          <a:bodyPr wrap="square" rtlCol="0">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54708"/>
    </mc:Choice>
    <mc:Fallback>
      <p:transition advTm="5470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第一部分：证据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5676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en-US" altLang="zh-CN" sz="1600" b="1">
                <a:solidFill>
                  <a:srgbClr val="C00000"/>
                </a:solidFill>
                <a:latin typeface="黑体" panose="02010609060101010101" charset="-122"/>
                <a:ea typeface="黑体" panose="02010609060101010101" charset="-122"/>
              </a:rPr>
              <a:t>FAME</a:t>
            </a:r>
            <a:endParaRPr lang="en-US" altLang="zh-CN" sz="1600" b="1">
              <a:solidFill>
                <a:srgbClr val="C00000"/>
              </a:solidFill>
              <a:latin typeface="黑体" panose="02010609060101010101" charset="-122"/>
              <a:ea typeface="黑体" panose="02010609060101010101" charset="-122"/>
            </a:endParaRPr>
          </a:p>
        </p:txBody>
      </p:sp>
      <p:sp>
        <p:nvSpPr>
          <p:cNvPr id="3" name="文本框 2"/>
          <p:cNvSpPr txBox="1"/>
          <p:nvPr/>
        </p:nvSpPr>
        <p:spPr>
          <a:xfrm>
            <a:off x="688975" y="1203325"/>
            <a:ext cx="7826375" cy="3874770"/>
          </a:xfrm>
          <a:prstGeom prst="rect">
            <a:avLst/>
          </a:prstGeom>
          <a:noFill/>
        </p:spPr>
        <p:txBody>
          <a:bodyPr wrap="square" rtlCol="0">
            <a:noAutofit/>
          </a:bodyPr>
          <a:p>
            <a:endParaRPr lang="zh-CN" altLang="en-US" sz="1600">
              <a:solidFill>
                <a:schemeClr val="tx1"/>
              </a:solidFill>
              <a:uFillTx/>
            </a:endParaRPr>
          </a:p>
        </p:txBody>
      </p:sp>
      <p:pic>
        <p:nvPicPr>
          <p:cNvPr id="14" name="图片 13" descr="截屏2025-10-30 13.51.08"/>
          <p:cNvPicPr>
            <a:picLocks noChangeAspect="1"/>
          </p:cNvPicPr>
          <p:nvPr/>
        </p:nvPicPr>
        <p:blipFill>
          <a:blip r:embed="rId3"/>
          <a:stretch>
            <a:fillRect/>
          </a:stretch>
        </p:blipFill>
        <p:spPr>
          <a:xfrm>
            <a:off x="278765" y="1137285"/>
            <a:ext cx="2980690" cy="3704590"/>
          </a:xfrm>
          <a:prstGeom prst="rect">
            <a:avLst/>
          </a:prstGeom>
        </p:spPr>
      </p:pic>
      <p:pic>
        <p:nvPicPr>
          <p:cNvPr id="15" name="图片 14" descr="截屏2025-10-30 13.51.27"/>
          <p:cNvPicPr>
            <a:picLocks noChangeAspect="1"/>
          </p:cNvPicPr>
          <p:nvPr/>
        </p:nvPicPr>
        <p:blipFill>
          <a:blip r:embed="rId4"/>
          <a:stretch>
            <a:fillRect/>
          </a:stretch>
        </p:blipFill>
        <p:spPr>
          <a:xfrm>
            <a:off x="3401060" y="1137285"/>
            <a:ext cx="2724150" cy="3684905"/>
          </a:xfrm>
          <a:prstGeom prst="rect">
            <a:avLst/>
          </a:prstGeom>
        </p:spPr>
      </p:pic>
      <p:pic>
        <p:nvPicPr>
          <p:cNvPr id="17" name="图片 16" descr="截屏2025-10-30 13.52.04"/>
          <p:cNvPicPr>
            <a:picLocks noChangeAspect="1"/>
          </p:cNvPicPr>
          <p:nvPr/>
        </p:nvPicPr>
        <p:blipFill>
          <a:blip r:embed="rId5"/>
          <a:stretch>
            <a:fillRect/>
          </a:stretch>
        </p:blipFill>
        <p:spPr>
          <a:xfrm>
            <a:off x="6267450" y="1170940"/>
            <a:ext cx="2648585" cy="3636010"/>
          </a:xfrm>
          <a:prstGeom prst="rect">
            <a:avLst/>
          </a:prstGeom>
        </p:spPr>
      </p:pic>
      <p:sp>
        <p:nvSpPr>
          <p:cNvPr id="9" name="文本框 8"/>
          <p:cNvSpPr txBox="1"/>
          <p:nvPr/>
        </p:nvSpPr>
        <p:spPr>
          <a:xfrm>
            <a:off x="2233930" y="1203325"/>
            <a:ext cx="942340" cy="531495"/>
          </a:xfrm>
          <a:prstGeom prst="rect">
            <a:avLst/>
          </a:prstGeom>
          <a:noFill/>
          <a:ln>
            <a:solidFill>
              <a:srgbClr val="C00000"/>
            </a:solidFill>
          </a:ln>
        </p:spPr>
        <p:txBody>
          <a:bodyPr wrap="square" rtlCol="0">
            <a:noAutofit/>
          </a:bodyPr>
          <a:p>
            <a:endParaRPr lang="zh-CN" altLang="en-US"/>
          </a:p>
        </p:txBody>
      </p:sp>
      <p:sp>
        <p:nvSpPr>
          <p:cNvPr id="13" name="文本框 12"/>
          <p:cNvSpPr txBox="1"/>
          <p:nvPr/>
        </p:nvSpPr>
        <p:spPr>
          <a:xfrm>
            <a:off x="2233930" y="2423795"/>
            <a:ext cx="942340" cy="461645"/>
          </a:xfrm>
          <a:prstGeom prst="rect">
            <a:avLst/>
          </a:prstGeom>
          <a:noFill/>
          <a:ln>
            <a:solidFill>
              <a:srgbClr val="C00000"/>
            </a:solidFill>
          </a:ln>
        </p:spPr>
        <p:txBody>
          <a:bodyPr wrap="square" rtlCol="0">
            <a:noAutofit/>
          </a:bodyPr>
          <a:p>
            <a:endParaRPr lang="zh-CN" altLang="en-US"/>
          </a:p>
        </p:txBody>
      </p:sp>
      <p:sp>
        <p:nvSpPr>
          <p:cNvPr id="18" name="文本框 17"/>
          <p:cNvSpPr txBox="1"/>
          <p:nvPr/>
        </p:nvSpPr>
        <p:spPr>
          <a:xfrm>
            <a:off x="2233930" y="3447415"/>
            <a:ext cx="942340" cy="781050"/>
          </a:xfrm>
          <a:prstGeom prst="rect">
            <a:avLst/>
          </a:prstGeom>
          <a:noFill/>
          <a:ln>
            <a:solidFill>
              <a:srgbClr val="C00000"/>
            </a:solidFill>
          </a:ln>
        </p:spPr>
        <p:txBody>
          <a:bodyPr wrap="square" rtlCol="0">
            <a:noAutofit/>
          </a:bodyPr>
          <a:p>
            <a:endParaRPr lang="zh-CN" altLang="en-US"/>
          </a:p>
        </p:txBody>
      </p:sp>
      <p:sp>
        <p:nvSpPr>
          <p:cNvPr id="19" name="文本框 18"/>
          <p:cNvSpPr txBox="1"/>
          <p:nvPr/>
        </p:nvSpPr>
        <p:spPr>
          <a:xfrm>
            <a:off x="5261610" y="1988820"/>
            <a:ext cx="834390" cy="336550"/>
          </a:xfrm>
          <a:prstGeom prst="rect">
            <a:avLst/>
          </a:prstGeom>
          <a:noFill/>
          <a:ln>
            <a:solidFill>
              <a:srgbClr val="C00000"/>
            </a:solidFill>
          </a:ln>
        </p:spPr>
        <p:txBody>
          <a:bodyPr wrap="square" rtlCol="0">
            <a:no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9625"/>
    </mc:Choice>
    <mc:Fallback>
      <p:transition advTm="1962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第一部分：证据</a:t>
            </a:r>
            <a:r>
              <a:rPr lang="zh-CN" altLang="en-US" sz="1600" b="1">
                <a:latin typeface="黑体" panose="02010609060101010101" charset="-122"/>
                <a:ea typeface="黑体" panose="02010609060101010101" charset="-122"/>
                <a:sym typeface="+mn-ea"/>
              </a:rPr>
              <a:t>评价</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8629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a:t>
            </a:r>
            <a:r>
              <a:rPr lang="en-US" altLang="zh-CN" sz="1600" b="1">
                <a:solidFill>
                  <a:srgbClr val="C00000"/>
                </a:solidFill>
                <a:latin typeface="黑体" panose="02010609060101010101" charset="-122"/>
                <a:ea typeface="黑体" panose="02010609060101010101" charset="-122"/>
              </a:rPr>
              <a:t>FAME</a:t>
            </a:r>
            <a:endParaRPr lang="en-US" altLang="zh-CN" sz="1600" b="1">
              <a:solidFill>
                <a:srgbClr val="C00000"/>
              </a:solidFill>
              <a:latin typeface="黑体" panose="02010609060101010101" charset="-122"/>
              <a:ea typeface="黑体" panose="02010609060101010101" charset="-122"/>
            </a:endParaRPr>
          </a:p>
        </p:txBody>
      </p:sp>
      <p:sp>
        <p:nvSpPr>
          <p:cNvPr id="3" name="文本框 2"/>
          <p:cNvSpPr txBox="1"/>
          <p:nvPr/>
        </p:nvSpPr>
        <p:spPr>
          <a:xfrm>
            <a:off x="739140" y="1203325"/>
            <a:ext cx="7602855" cy="2774950"/>
          </a:xfrm>
          <a:prstGeom prst="rect">
            <a:avLst/>
          </a:prstGeom>
          <a:noFill/>
        </p:spPr>
        <p:txBody>
          <a:bodyPr wrap="square" rtlCol="0">
            <a:noAutofit/>
          </a:bodyPr>
          <a:p>
            <a:endParaRPr lang="zh-CN" altLang="en-US" sz="1600">
              <a:solidFill>
                <a:schemeClr val="tx1"/>
              </a:solidFill>
              <a:uFillTx/>
            </a:endParaRPr>
          </a:p>
          <a:p>
            <a:r>
              <a:rPr lang="zh-CN" altLang="en-US" sz="1600">
                <a:solidFill>
                  <a:schemeClr val="accent2"/>
                </a:solidFill>
                <a:uFillTx/>
              </a:rPr>
              <a:t>照护者</a:t>
            </a:r>
            <a:r>
              <a:rPr lang="en-US" altLang="zh-CN" sz="1600">
                <a:solidFill>
                  <a:schemeClr val="accent2"/>
                </a:solidFill>
                <a:uFillTx/>
              </a:rPr>
              <a:t>：</a:t>
            </a:r>
            <a:endParaRPr lang="zh-CN" altLang="en-US" sz="1600">
              <a:solidFill>
                <a:schemeClr val="accent2"/>
              </a:solidFill>
              <a:uFillTx/>
            </a:endParaRPr>
          </a:p>
          <a:p>
            <a:r>
              <a:rPr lang="zh-CN" altLang="en-US" sz="1600">
                <a:solidFill>
                  <a:schemeClr val="tx1"/>
                </a:solidFill>
                <a:uFillTx/>
              </a:rPr>
              <a:t>照护者认为日常的皮肤伤口护理是非常有</a:t>
            </a:r>
            <a:r>
              <a:rPr lang="zh-CN" altLang="en-US" sz="1600">
                <a:solidFill>
                  <a:srgbClr val="C00000"/>
                </a:solidFill>
                <a:uFillTx/>
              </a:rPr>
              <a:t>必要接受专业指导</a:t>
            </a:r>
            <a:r>
              <a:rPr lang="zh-CN" altLang="en-US" sz="1600">
                <a:solidFill>
                  <a:schemeClr val="tx1"/>
                </a:solidFill>
                <a:uFillTx/>
              </a:rPr>
              <a:t>。其中皮肤护理措施较为容易理解</a:t>
            </a:r>
            <a:r>
              <a:rPr lang="en-US" altLang="zh-CN" sz="1600">
                <a:solidFill>
                  <a:schemeClr val="tx1"/>
                </a:solidFill>
                <a:uFillTx/>
              </a:rPr>
              <a:t>；</a:t>
            </a:r>
            <a:endParaRPr lang="zh-CN" altLang="en-US" sz="1600">
              <a:solidFill>
                <a:schemeClr val="tx1"/>
              </a:solidFill>
              <a:uFillTx/>
            </a:endParaRPr>
          </a:p>
          <a:p>
            <a:r>
              <a:rPr lang="zh-CN" altLang="en-US" sz="1600">
                <a:solidFill>
                  <a:schemeClr val="tx1"/>
                </a:solidFill>
                <a:uFillTx/>
              </a:rPr>
              <a:t>但在换药护理过程中，如何在家中保持</a:t>
            </a:r>
            <a:r>
              <a:rPr lang="zh-CN" altLang="en-US" sz="1600">
                <a:solidFill>
                  <a:srgbClr val="C00000"/>
                </a:solidFill>
                <a:uFillTx/>
              </a:rPr>
              <a:t>换药的无菌</a:t>
            </a:r>
            <a:r>
              <a:rPr lang="zh-CN" altLang="en-US" sz="1600">
                <a:solidFill>
                  <a:schemeClr val="tx1"/>
                </a:solidFill>
                <a:uFillTx/>
              </a:rPr>
              <a:t>，如何</a:t>
            </a:r>
            <a:r>
              <a:rPr lang="zh-CN" altLang="en-US" sz="1600">
                <a:solidFill>
                  <a:srgbClr val="C00000"/>
                </a:solidFill>
                <a:uFillTx/>
              </a:rPr>
              <a:t>正确评估伤口</a:t>
            </a:r>
            <a:r>
              <a:rPr lang="zh-CN" altLang="en-US" sz="1600">
                <a:solidFill>
                  <a:schemeClr val="tx1"/>
                </a:solidFill>
                <a:uFillTx/>
              </a:rPr>
              <a:t>，如何</a:t>
            </a:r>
            <a:r>
              <a:rPr lang="zh-CN" altLang="en-US" sz="1600">
                <a:solidFill>
                  <a:srgbClr val="C00000"/>
                </a:solidFill>
                <a:uFillTx/>
              </a:rPr>
              <a:t>正确选择敷料</a:t>
            </a:r>
            <a:r>
              <a:rPr lang="zh-CN" altLang="en-US" sz="1600">
                <a:solidFill>
                  <a:schemeClr val="tx1"/>
                </a:solidFill>
                <a:uFillTx/>
              </a:rPr>
              <a:t>等证据中提到的专业问题</a:t>
            </a:r>
            <a:r>
              <a:rPr lang="en-US" altLang="zh-CN" sz="1600">
                <a:solidFill>
                  <a:schemeClr val="tx1"/>
                </a:solidFill>
                <a:uFillTx/>
              </a:rPr>
              <a:t>；</a:t>
            </a:r>
            <a:endParaRPr lang="zh-CN" altLang="en-US" sz="1600">
              <a:solidFill>
                <a:schemeClr val="tx1"/>
              </a:solidFill>
              <a:uFillTx/>
            </a:endParaRPr>
          </a:p>
          <a:p>
            <a:r>
              <a:rPr lang="zh-CN" altLang="en-US" sz="1600">
                <a:solidFill>
                  <a:schemeClr val="tx1"/>
                </a:solidFill>
                <a:uFillTx/>
              </a:rPr>
              <a:t>以更加详细且便于居家进行操作的方式呈现，可以将内容以</a:t>
            </a:r>
            <a:r>
              <a:rPr lang="zh-CN" altLang="en-US" sz="1600">
                <a:solidFill>
                  <a:srgbClr val="C00000"/>
                </a:solidFill>
                <a:uFillTx/>
              </a:rPr>
              <a:t>流程图、图示</a:t>
            </a:r>
            <a:r>
              <a:rPr lang="en-US" altLang="zh-CN" sz="1600">
                <a:solidFill>
                  <a:srgbClr val="C00000"/>
                </a:solidFill>
                <a:uFillTx/>
              </a:rPr>
              <a:t>、</a:t>
            </a:r>
            <a:r>
              <a:rPr lang="zh-CN" altLang="en-US" sz="1600">
                <a:solidFill>
                  <a:srgbClr val="C00000"/>
                </a:solidFill>
                <a:uFillTx/>
              </a:rPr>
              <a:t>视频</a:t>
            </a:r>
            <a:r>
              <a:rPr lang="zh-CN" altLang="en-US" sz="1600">
                <a:solidFill>
                  <a:schemeClr val="tx1"/>
                </a:solidFill>
                <a:uFillTx/>
              </a:rPr>
              <a:t>等形式呈现，明确步骤，从而减少日常照护负担</a:t>
            </a:r>
            <a:r>
              <a:rPr lang="en-US" altLang="zh-CN" sz="1600">
                <a:solidFill>
                  <a:schemeClr val="tx1"/>
                </a:solidFill>
                <a:uFillTx/>
              </a:rPr>
              <a:t>；</a:t>
            </a:r>
            <a:endParaRPr lang="zh-CN" altLang="en-US" sz="1600">
              <a:solidFill>
                <a:schemeClr val="tx1"/>
              </a:solidFill>
              <a:uFillTx/>
            </a:endParaRPr>
          </a:p>
          <a:p>
            <a:r>
              <a:rPr lang="zh-CN" altLang="en-US" sz="1600">
                <a:solidFill>
                  <a:schemeClr val="tx1"/>
                </a:solidFill>
                <a:uFillTx/>
              </a:rPr>
              <a:t>明确哪些证据内容是可以居家进行处理的，出现哪</a:t>
            </a:r>
            <a:r>
              <a:rPr lang="zh-CN" altLang="en-US" sz="1600">
                <a:solidFill>
                  <a:srgbClr val="C00000"/>
                </a:solidFill>
                <a:uFillTx/>
              </a:rPr>
              <a:t>些情况需要及时就医</a:t>
            </a:r>
            <a:endParaRPr lang="zh-CN" altLang="en-US" sz="1600">
              <a:solidFill>
                <a:schemeClr val="tx1"/>
              </a:solidFill>
              <a:uFillTx/>
            </a:endParaRPr>
          </a:p>
        </p:txBody>
      </p:sp>
    </p:spTree>
  </p:cSld>
  <p:clrMapOvr>
    <a:masterClrMapping/>
  </p:clrMapOvr>
  <mc:AlternateContent xmlns:mc="http://schemas.openxmlformats.org/markup-compatibility/2006">
    <mc:Choice xmlns:p14="http://schemas.microsoft.com/office/powerpoint/2010/main" Requires="p14">
      <p:transition p14:dur="500" advTm="19854"/>
    </mc:Choice>
    <mc:Fallback>
      <p:transition advTm="19854"/>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第一部分：文献</a:t>
            </a:r>
            <a:r>
              <a:rPr lang="zh-CN" altLang="en-US" sz="1600" b="1">
                <a:latin typeface="黑体" panose="02010609060101010101" charset="-122"/>
                <a:ea typeface="黑体" panose="02010609060101010101" charset="-122"/>
                <a:sym typeface="+mn-ea"/>
              </a:rPr>
              <a:t>检索</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——最佳</a:t>
            </a:r>
            <a:r>
              <a:rPr lang="zh-CN" altLang="en-US" sz="1600" b="1">
                <a:solidFill>
                  <a:srgbClr val="C00000"/>
                </a:solidFill>
                <a:latin typeface="黑体" panose="02010609060101010101" charset="-122"/>
                <a:ea typeface="黑体" panose="02010609060101010101" charset="-122"/>
              </a:rPr>
              <a:t>证据</a:t>
            </a:r>
            <a:endParaRPr lang="zh-CN" altLang="en-US" sz="1600" b="1">
              <a:solidFill>
                <a:srgbClr val="C00000"/>
              </a:solidFill>
              <a:latin typeface="黑体" panose="02010609060101010101" charset="-122"/>
              <a:ea typeface="黑体" panose="02010609060101010101" charset="-122"/>
            </a:endParaRPr>
          </a:p>
        </p:txBody>
      </p:sp>
      <p:pic>
        <p:nvPicPr>
          <p:cNvPr id="3" name="图片 2" descr="截屏2025-10-30 14.00.58"/>
          <p:cNvPicPr>
            <a:picLocks noChangeAspect="1"/>
          </p:cNvPicPr>
          <p:nvPr/>
        </p:nvPicPr>
        <p:blipFill>
          <a:blip r:embed="rId3"/>
          <a:srcRect t="1317" r="-570"/>
          <a:stretch>
            <a:fillRect/>
          </a:stretch>
        </p:blipFill>
        <p:spPr>
          <a:xfrm>
            <a:off x="202565" y="1007745"/>
            <a:ext cx="3138170" cy="3966210"/>
          </a:xfrm>
          <a:prstGeom prst="rect">
            <a:avLst/>
          </a:prstGeom>
        </p:spPr>
      </p:pic>
      <p:pic>
        <p:nvPicPr>
          <p:cNvPr id="9" name="图片 8" descr="截屏2025-10-30 14.01.16"/>
          <p:cNvPicPr>
            <a:picLocks noChangeAspect="1"/>
          </p:cNvPicPr>
          <p:nvPr/>
        </p:nvPicPr>
        <p:blipFill>
          <a:blip r:embed="rId4"/>
          <a:stretch>
            <a:fillRect/>
          </a:stretch>
        </p:blipFill>
        <p:spPr>
          <a:xfrm>
            <a:off x="3340735" y="1002030"/>
            <a:ext cx="2709545" cy="3954145"/>
          </a:xfrm>
          <a:prstGeom prst="rect">
            <a:avLst/>
          </a:prstGeom>
        </p:spPr>
      </p:pic>
      <p:pic>
        <p:nvPicPr>
          <p:cNvPr id="12" name="图片 11" descr="截屏2025-10-30 14.02.20"/>
          <p:cNvPicPr>
            <a:picLocks noChangeAspect="1"/>
          </p:cNvPicPr>
          <p:nvPr/>
        </p:nvPicPr>
        <p:blipFill>
          <a:blip r:embed="rId5"/>
          <a:stretch>
            <a:fillRect/>
          </a:stretch>
        </p:blipFill>
        <p:spPr>
          <a:xfrm>
            <a:off x="6126480" y="996950"/>
            <a:ext cx="2792095" cy="39541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11135"/>
    </mc:Choice>
    <mc:Fallback>
      <p:transition advTm="1113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第二部分：质性</a:t>
            </a:r>
            <a:r>
              <a:rPr lang="zh-CN" altLang="en-US" sz="1600" b="1">
                <a:latin typeface="黑体" panose="02010609060101010101" charset="-122"/>
                <a:ea typeface="黑体" panose="02010609060101010101" charset="-122"/>
                <a:sym typeface="+mn-ea"/>
              </a:rPr>
              <a:t>研究</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——访谈对象的</a:t>
            </a:r>
            <a:r>
              <a:rPr lang="zh-CN" altLang="en-US" sz="1600" b="1">
                <a:solidFill>
                  <a:srgbClr val="C00000"/>
                </a:solidFill>
                <a:latin typeface="黑体" panose="02010609060101010101" charset="-122"/>
                <a:ea typeface="黑体" panose="02010609060101010101" charset="-122"/>
              </a:rPr>
              <a:t>一般资料</a:t>
            </a:r>
            <a:endParaRPr lang="zh-CN" altLang="en-US" sz="1600" b="1">
              <a:solidFill>
                <a:srgbClr val="C00000"/>
              </a:solidFill>
              <a:latin typeface="黑体" panose="02010609060101010101" charset="-122"/>
              <a:ea typeface="黑体" panose="02010609060101010101" charset="-122"/>
            </a:endParaRPr>
          </a:p>
        </p:txBody>
      </p:sp>
      <p:graphicFrame>
        <p:nvGraphicFramePr>
          <p:cNvPr id="3" name="表格 2"/>
          <p:cNvGraphicFramePr/>
          <p:nvPr>
            <p:custDataLst>
              <p:tags r:id="rId3"/>
            </p:custDataLst>
          </p:nvPr>
        </p:nvGraphicFramePr>
        <p:xfrm>
          <a:off x="1371600" y="1137285"/>
          <a:ext cx="6463030" cy="3432810"/>
        </p:xfrm>
        <a:graphic>
          <a:graphicData uri="http://schemas.openxmlformats.org/drawingml/2006/table">
            <a:tbl>
              <a:tblPr firstRow="1" bandRow="1">
                <a:tableStyleId>{5C22544A-7EE6-4342-B048-85BDC9FD1C3A}</a:tableStyleId>
              </a:tblPr>
              <a:tblGrid>
                <a:gridCol w="923290"/>
                <a:gridCol w="923290"/>
                <a:gridCol w="923290"/>
                <a:gridCol w="923290"/>
                <a:gridCol w="923290"/>
                <a:gridCol w="923290"/>
                <a:gridCol w="923290"/>
              </a:tblGrid>
              <a:tr h="433705">
                <a:tc>
                  <a:txBody>
                    <a:bodyPr/>
                    <a:p>
                      <a:pPr marL="0" indent="0" algn="ctr">
                        <a:lnSpc>
                          <a:spcPts val="2000"/>
                        </a:lnSpc>
                        <a:spcBef>
                          <a:spcPct val="0"/>
                        </a:spcBef>
                        <a:spcAft>
                          <a:spcPct val="0"/>
                        </a:spcAft>
                      </a:pPr>
                      <a:r>
                        <a:rPr lang="zh-CN" sz="1100" b="1">
                          <a:latin typeface="宋体"/>
                          <a:ea typeface="宋体"/>
                        </a:rPr>
                        <a:t>编号</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性别</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照护者年龄（岁）</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学历</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a:ea typeface="宋体"/>
                        </a:rPr>
                        <a:t>患儿</a:t>
                      </a:r>
                      <a:r>
                        <a:rPr lang="en-US" altLang="zh-CN" sz="1100" b="1">
                          <a:latin typeface="Times New Roman Regular" panose="02020503050405090304"/>
                          <a:ea typeface="宋体"/>
                        </a:rPr>
                        <a:t>EB</a:t>
                      </a:r>
                      <a:r>
                        <a:rPr lang="zh-CN" sz="1100" b="1">
                          <a:latin typeface="宋体"/>
                          <a:ea typeface="宋体"/>
                        </a:rPr>
                        <a:t>亚型</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照顾年限（年）</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换药时长（每日）</a:t>
                      </a:r>
                      <a:endParaRPr lang="zh-CN" sz="1100" b="1">
                        <a:latin typeface="宋体"/>
                        <a:ea typeface="宋体"/>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S1</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30</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博士</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EBS</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2</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10-20min</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3685">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S2</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39</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高中</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EBS</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3</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30min-1h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S3</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46</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大专</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EBS</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16</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10-20min</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S4</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男</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36</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本科</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JEB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3</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S5</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30</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高中</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JEB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2</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1-2h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S6</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33</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高中</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JEB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5</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30min-1h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432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S7</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36</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高中</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RDEB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6</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40min-1h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273685">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S8</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41</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大专</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RDEB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13</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3-4h</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36576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S9</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41</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大专</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RDEB</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16</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1h-1h30min</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r h="365760">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S10</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女</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Times New Roman Regular" panose="02020503050405090304" charset="0"/>
                        </a:rPr>
                        <a:t>29</a:t>
                      </a:r>
                      <a:endParaRPr lang="en-US" altLang="zh-CN" sz="1000">
                        <a:latin typeface="Heiti SC Light" panose="02000000000000000000" charset="-122"/>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本科</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Heiti SC Light" panose="02000000000000000000" charset="-122"/>
                        </a:rPr>
                        <a:t>金德乐综合症</a:t>
                      </a:r>
                      <a:endParaRPr lang="zh-CN" sz="1000">
                        <a:latin typeface="Times New Roman Regular" panose="02020503050405090304" charset="0"/>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7</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Heiti SC Light" panose="02000000000000000000" charset="-122"/>
                          <a:cs typeface="Times New Roman Regular" panose="02020503050405090304" charset="0"/>
                        </a:rPr>
                        <a:t>10-20min</a:t>
                      </a:r>
                      <a:endParaRPr lang="en-US" altLang="zh-CN" sz="1000">
                        <a:latin typeface="Times New Roman Regular" panose="02020503050405090304" charset="0"/>
                        <a:ea typeface="Heiti SC Light" panose="02000000000000000000" charset="-122"/>
                        <a:cs typeface="Times New Roman Regular" panose="02020503050405090304" charset="0"/>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14130"/>
    </mc:Choice>
    <mc:Fallback>
      <p:transition advTm="1413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第二部分：质性</a:t>
            </a:r>
            <a:r>
              <a:rPr lang="zh-CN" altLang="en-US" sz="1600" b="1">
                <a:latin typeface="黑体" panose="02010609060101010101" charset="-122"/>
                <a:ea typeface="黑体" panose="02010609060101010101" charset="-122"/>
                <a:sym typeface="+mn-ea"/>
              </a:rPr>
              <a:t>研究</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——访谈</a:t>
            </a:r>
            <a:r>
              <a:rPr lang="zh-CN" altLang="en-US" sz="1600" b="1">
                <a:solidFill>
                  <a:srgbClr val="C00000"/>
                </a:solidFill>
                <a:latin typeface="黑体" panose="02010609060101010101" charset="-122"/>
                <a:ea typeface="黑体" panose="02010609060101010101" charset="-122"/>
              </a:rPr>
              <a:t>主题</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3"/>
            </p:custDataLst>
          </p:nvPr>
        </p:nvGraphicFramePr>
        <p:xfrm>
          <a:off x="613410" y="1136650"/>
          <a:ext cx="7903210" cy="3701415"/>
        </p:xfrm>
        <a:graphic>
          <a:graphicData uri="http://schemas.openxmlformats.org/drawingml/2006/table">
            <a:tbl>
              <a:tblPr firstRow="1" bandRow="1">
                <a:tableStyleId>{5C22544A-7EE6-4342-B048-85BDC9FD1C3A}</a:tableStyleId>
              </a:tblPr>
              <a:tblGrid>
                <a:gridCol w="2434590"/>
                <a:gridCol w="5468620"/>
              </a:tblGrid>
              <a:tr h="413385">
                <a:tc>
                  <a:txBody>
                    <a:bodyPr/>
                    <a:p>
                      <a:pPr algn="ctr">
                        <a:buNone/>
                      </a:pPr>
                      <a:r>
                        <a:rPr lang="zh-CN" altLang="en-US" sz="1350">
                          <a:solidFill>
                            <a:schemeClr val="bg1"/>
                          </a:solidFill>
                          <a:sym typeface="+mn-ea"/>
                        </a:rPr>
                        <a:t>缺乏规范的</a:t>
                      </a:r>
                      <a:r>
                        <a:rPr lang="en-US" altLang="zh-CN" sz="1350">
                          <a:solidFill>
                            <a:schemeClr val="bg1"/>
                          </a:solidFill>
                          <a:sym typeface="+mn-ea"/>
                        </a:rPr>
                        <a:t>EB</a:t>
                      </a:r>
                      <a:r>
                        <a:rPr lang="zh-CN" altLang="en-US" sz="1350">
                          <a:solidFill>
                            <a:schemeClr val="bg1"/>
                          </a:solidFill>
                          <a:sym typeface="+mn-ea"/>
                        </a:rPr>
                        <a:t>护理技能</a:t>
                      </a:r>
                      <a:endParaRPr lang="zh-CN" altLang="en-US">
                        <a:latin typeface="Heiti SC Light" panose="02000000000000000000" charset="-122"/>
                        <a:ea typeface="Heiti SC Light" panose="02000000000000000000" charset="-122"/>
                      </a:endParaRPr>
                    </a:p>
                  </a:txBody>
                  <a:tcPr anchor="ctr" anchorCtr="0"/>
                </a:tc>
                <a:tc>
                  <a:txBody>
                    <a:bodyPr/>
                    <a:p>
                      <a:pPr>
                        <a:buNone/>
                      </a:pPr>
                      <a:endParaRPr lang="zh-CN" altLang="en-US">
                        <a:latin typeface="Heiti SC Light" panose="02000000000000000000" charset="-122"/>
                        <a:ea typeface="Heiti SC Light" panose="02000000000000000000" charset="-122"/>
                      </a:endParaRPr>
                    </a:p>
                  </a:txBody>
                  <a:tcPr/>
                </a:tc>
              </a:tr>
              <a:tr h="1047750">
                <a:tc>
                  <a:txBody>
                    <a:bodyPr/>
                    <a:p>
                      <a:pPr algn="ctr">
                        <a:buNone/>
                      </a:pPr>
                      <a:r>
                        <a:rPr lang="zh-CN" altLang="en-US">
                          <a:latin typeface="Heiti SC Light" panose="02000000000000000000" charset="-122"/>
                          <a:ea typeface="Heiti SC Light" panose="02000000000000000000" charset="-122"/>
                          <a:cs typeface="Heiti SC Light" panose="02000000000000000000" charset="-122"/>
                        </a:rPr>
                        <a:t>缺乏系统的</a:t>
                      </a:r>
                      <a:r>
                        <a:rPr lang="en-US" altLang="zh-CN">
                          <a:latin typeface="Heiti SC Light" panose="02000000000000000000" charset="-122"/>
                          <a:ea typeface="Heiti SC Light" panose="02000000000000000000" charset="-122"/>
                          <a:cs typeface="Heiti SC Light" panose="02000000000000000000" charset="-122"/>
                        </a:rPr>
                        <a:t>EB</a:t>
                      </a:r>
                      <a:r>
                        <a:rPr lang="zh-CN" altLang="en-US">
                          <a:latin typeface="Heiti SC Light" panose="02000000000000000000" charset="-122"/>
                          <a:ea typeface="Heiti SC Light" panose="02000000000000000000" charset="-122"/>
                          <a:cs typeface="Heiti SC Light" panose="02000000000000000000" charset="-122"/>
                        </a:rPr>
                        <a:t>照护知识</a:t>
                      </a:r>
                      <a:endParaRPr lang="zh-CN" altLang="en-US">
                        <a:latin typeface="Heiti SC Light" panose="02000000000000000000" charset="-122"/>
                        <a:ea typeface="Heiti SC Light" panose="02000000000000000000" charset="-122"/>
                        <a:cs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N3</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我之前都不敢给他洗澡，去了医院她们说要注意清洁皮肤，伤口才会好得快，后面我才开始慢慢敢给她洗澡，但是频率也不高。</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N7</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我要是用百多邦的话，我基本上所有的伤口都会给他擦。我不太会区分，因为我感觉有伤口肯定会感染。</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r h="413385">
                <a:tc>
                  <a:txBody>
                    <a:bodyPr/>
                    <a:p>
                      <a:pPr algn="ctr">
                        <a:buNone/>
                      </a:pPr>
                      <a:r>
                        <a:rPr lang="zh-CN" altLang="en-US">
                          <a:latin typeface="Heiti SC Light" panose="02000000000000000000" charset="-122"/>
                          <a:ea typeface="Heiti SC Light" panose="02000000000000000000" charset="-122"/>
                          <a:cs typeface="Heiti SC Light" panose="02000000000000000000" charset="-122"/>
                        </a:rPr>
                        <a:t>缺乏规范的</a:t>
                      </a:r>
                      <a:r>
                        <a:rPr lang="en-US" altLang="zh-CN">
                          <a:latin typeface="Heiti SC Light" panose="02000000000000000000" charset="-122"/>
                          <a:ea typeface="Heiti SC Light" panose="02000000000000000000" charset="-122"/>
                          <a:cs typeface="Heiti SC Light" panose="02000000000000000000" charset="-122"/>
                        </a:rPr>
                        <a:t>EB</a:t>
                      </a:r>
                      <a:r>
                        <a:rPr lang="zh-CN" altLang="en-US">
                          <a:latin typeface="Heiti SC Light" panose="02000000000000000000" charset="-122"/>
                          <a:ea typeface="Heiti SC Light" panose="02000000000000000000" charset="-122"/>
                          <a:cs typeface="Heiti SC Light" panose="02000000000000000000" charset="-122"/>
                        </a:rPr>
                        <a:t>护理技能</a:t>
                      </a:r>
                      <a:endParaRPr lang="zh-CN" altLang="en-US">
                        <a:latin typeface="Heiti SC Light" panose="02000000000000000000" charset="-122"/>
                        <a:ea typeface="Heiti SC Light" panose="02000000000000000000" charset="-122"/>
                        <a:cs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N7:“</a:t>
                      </a:r>
                      <a:r>
                        <a:rPr lang="zh-CN" altLang="en-US">
                          <a:latin typeface="Heiti SC Light" panose="02000000000000000000" charset="-122"/>
                          <a:ea typeface="Heiti SC Light" panose="02000000000000000000" charset="-122"/>
                          <a:cs typeface="Heiti SC Light" panose="02000000000000000000" charset="-122"/>
                        </a:rPr>
                        <a:t>刚开始不知道哪步先来，水疱是先挑破还是先消毒？敷料先贴什么？有时候换完药了发现周围皮肤起了更多</a:t>
                      </a:r>
                      <a:r>
                        <a:rPr lang="zh-CN" altLang="en-US">
                          <a:latin typeface="Heiti SC Light" panose="02000000000000000000" charset="-122"/>
                          <a:ea typeface="Heiti SC Light" panose="02000000000000000000" charset="-122"/>
                          <a:cs typeface="Heiti SC Light" panose="02000000000000000000" charset="-122"/>
                        </a:rPr>
                        <a:t>水疱，不知道是哪一步没做对。</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N9</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有时候贴敷料的时候粘在皮肤上了，撕的时候整块皮都带掉了，给孩子造成了更大的伤口。</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r h="413385">
                <a:tc>
                  <a:txBody>
                    <a:bodyPr/>
                    <a:p>
                      <a:pPr algn="ctr">
                        <a:buNone/>
                      </a:pPr>
                      <a:r>
                        <a:rPr lang="zh-CN" altLang="en-US">
                          <a:latin typeface="Heiti SC Light" panose="02000000000000000000" charset="-122"/>
                          <a:ea typeface="Heiti SC Light" panose="02000000000000000000" charset="-122"/>
                        </a:rPr>
                        <a:t>缺乏护理策略调整的知识</a:t>
                      </a:r>
                      <a:endParaRPr lang="zh-CN" altLang="en-US">
                        <a:latin typeface="Heiti SC Light" panose="02000000000000000000" charset="-122"/>
                        <a:ea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N5</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我看这次伤口有点发黄，就把表面都清掉擦到出血，结果恢复得慢了；下次我又只是轻轻擦，反而好了。实在不知道哪种方式才对。</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N3</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天气热的时候出汗多，贴敷料更容易起疱，我也不知道要不要换别的，但又怕不贴导致他感染。</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45013"/>
    </mc:Choice>
    <mc:Fallback>
      <p:transition advTm="4501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第二部分：质性</a:t>
            </a:r>
            <a:r>
              <a:rPr lang="zh-CN" altLang="en-US" sz="1600" b="1">
                <a:latin typeface="黑体" panose="02010609060101010101" charset="-122"/>
                <a:ea typeface="黑体" panose="02010609060101010101" charset="-122"/>
                <a:sym typeface="+mn-ea"/>
              </a:rPr>
              <a:t>研究</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——访谈</a:t>
            </a:r>
            <a:r>
              <a:rPr lang="zh-CN" altLang="en-US" sz="1600" b="1">
                <a:solidFill>
                  <a:srgbClr val="C00000"/>
                </a:solidFill>
                <a:latin typeface="黑体" panose="02010609060101010101" charset="-122"/>
                <a:ea typeface="黑体" panose="02010609060101010101" charset="-122"/>
              </a:rPr>
              <a:t>主题</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3"/>
            </p:custDataLst>
          </p:nvPr>
        </p:nvGraphicFramePr>
        <p:xfrm>
          <a:off x="613410" y="1136650"/>
          <a:ext cx="7903210" cy="3701415"/>
        </p:xfrm>
        <a:graphic>
          <a:graphicData uri="http://schemas.openxmlformats.org/drawingml/2006/table">
            <a:tbl>
              <a:tblPr firstRow="1" bandRow="1">
                <a:tableStyleId>{5C22544A-7EE6-4342-B048-85BDC9FD1C3A}</a:tableStyleId>
              </a:tblPr>
              <a:tblGrid>
                <a:gridCol w="2434590"/>
                <a:gridCol w="5468620"/>
              </a:tblGrid>
              <a:tr h="413385">
                <a:tc>
                  <a:txBody>
                    <a:bodyPr/>
                    <a:p>
                      <a:pPr algn="ctr">
                        <a:buNone/>
                      </a:pPr>
                      <a:r>
                        <a:rPr lang="zh-CN" altLang="en-US"/>
                        <a:t>外部支持缺失带来的照护压力</a:t>
                      </a:r>
                      <a:endParaRPr lang="zh-CN" altLang="en-US"/>
                    </a:p>
                  </a:txBody>
                  <a:tcPr anchor="ctr" anchorCtr="0"/>
                </a:tc>
                <a:tc>
                  <a:txBody>
                    <a:bodyPr/>
                    <a:p>
                      <a:pPr>
                        <a:buNone/>
                      </a:pPr>
                      <a:endParaRPr lang="zh-CN" altLang="en-US"/>
                    </a:p>
                  </a:txBody>
                  <a:tcPr/>
                </a:tc>
              </a:tr>
              <a:tr h="1047750">
                <a:tc>
                  <a:txBody>
                    <a:bodyPr/>
                    <a:p>
                      <a:pPr algn="ctr">
                        <a:buNone/>
                      </a:pPr>
                      <a:r>
                        <a:rPr lang="zh-CN" altLang="en-US">
                          <a:latin typeface="Heiti SC Light" panose="02000000000000000000" charset="-122"/>
                          <a:ea typeface="Heiti SC Light" panose="02000000000000000000" charset="-122"/>
                        </a:rPr>
                        <a:t>医疗资源不足与专业支持缺乏</a:t>
                      </a:r>
                      <a:endParaRPr lang="zh-CN" altLang="en-US">
                        <a:latin typeface="Heiti SC Light" panose="02000000000000000000" charset="-122"/>
                        <a:ea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N3</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我们这边的医生其实也不太知道这个病，让我去大医院看，有时候就算是知道这个病也只是让我继续换药，说也没有什么新的办法。</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N8:“</a:t>
                      </a:r>
                      <a:r>
                        <a:rPr lang="zh-CN" altLang="en-US">
                          <a:latin typeface="Heiti SC Light" panose="02000000000000000000" charset="-122"/>
                          <a:ea typeface="Heiti SC Light" panose="02000000000000000000" charset="-122"/>
                          <a:cs typeface="Heiti SC Light" panose="02000000000000000000" charset="-122"/>
                        </a:rPr>
                        <a:t>宝宝到了打疫苗的时候，社区医院看见宝宝的皮肤就说她们这边不能打，要我去三甲医院去开个证明，证明宝宝可以打疫苗。</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r h="413385">
                <a:tc>
                  <a:txBody>
                    <a:bodyPr/>
                    <a:p>
                      <a:pPr algn="ctr">
                        <a:buNone/>
                      </a:pPr>
                      <a:r>
                        <a:rPr lang="zh-CN" altLang="en-US">
                          <a:latin typeface="Heiti SC Light" panose="02000000000000000000" charset="-122"/>
                          <a:ea typeface="Heiti SC Light" panose="02000000000000000000" charset="-122"/>
                        </a:rPr>
                        <a:t>情绪困扰与心理支持的缺位</a:t>
                      </a:r>
                      <a:endParaRPr lang="zh-CN" altLang="en-US">
                        <a:latin typeface="Heiti SC Light" panose="02000000000000000000" charset="-122"/>
                        <a:ea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N8</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别人是越带越轻松，我们是越带越累，而且大多数时候都是我自己一个人给孩子换药。</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N2</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有时候看着孩子，觉得自己有永远包不完的伤口，刚把手上的包好，又因为换药的时候踢来踢去的，脚上又有了，真的感觉永无止境。</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r h="413385">
                <a:tc>
                  <a:txBody>
                    <a:bodyPr/>
                    <a:p>
                      <a:pPr algn="ctr">
                        <a:buNone/>
                      </a:pPr>
                      <a:r>
                        <a:rPr lang="zh-CN" altLang="en-US">
                          <a:latin typeface="Heiti SC Light" panose="02000000000000000000" charset="-122"/>
                          <a:ea typeface="Heiti SC Light" panose="02000000000000000000" charset="-122"/>
                        </a:rPr>
                        <a:t>经济压力与资源获取受限</a:t>
                      </a:r>
                      <a:endParaRPr lang="zh-CN" altLang="en-US">
                        <a:latin typeface="Heiti SC Light" panose="02000000000000000000" charset="-122"/>
                        <a:ea typeface="Heiti SC Light" panose="02000000000000000000" charset="-122"/>
                      </a:endParaRPr>
                    </a:p>
                  </a:txBody>
                  <a:tcPr anchor="ctr" anchorCtr="0"/>
                </a:tc>
                <a:tc>
                  <a:txBody>
                    <a:bodyPr/>
                    <a:p>
                      <a:pPr>
                        <a:buNone/>
                      </a:pPr>
                      <a:r>
                        <a:rPr lang="en-US" altLang="zh-CN">
                          <a:latin typeface="Heiti SC Light" panose="02000000000000000000" charset="-122"/>
                          <a:ea typeface="Heiti SC Light" panose="02000000000000000000" charset="-122"/>
                          <a:cs typeface="Heiti SC Light" panose="02000000000000000000" charset="-122"/>
                        </a:rPr>
                        <a:t>N6</a:t>
                      </a:r>
                      <a:r>
                        <a:rPr lang="zh-CN" altLang="en-US">
                          <a:latin typeface="Heiti SC Light" panose="02000000000000000000" charset="-122"/>
                          <a:ea typeface="Heiti SC Light" panose="02000000000000000000" charset="-122"/>
                          <a:cs typeface="Heiti SC Light" panose="02000000000000000000" charset="-122"/>
                        </a:rPr>
                        <a:t>：</a:t>
                      </a:r>
                      <a:r>
                        <a:rPr lang="en-US" altLang="zh-CN">
                          <a:latin typeface="Heiti SC Light" panose="02000000000000000000" charset="-122"/>
                          <a:ea typeface="Heiti SC Light" panose="02000000000000000000" charset="-122"/>
                          <a:cs typeface="Heiti SC Light" panose="02000000000000000000" charset="-122"/>
                        </a:rPr>
                        <a:t>“</a:t>
                      </a:r>
                      <a:r>
                        <a:rPr lang="zh-CN" altLang="en-US">
                          <a:latin typeface="Heiti SC Light" panose="02000000000000000000" charset="-122"/>
                          <a:ea typeface="Heiti SC Light" panose="02000000000000000000" charset="-122"/>
                          <a:cs typeface="Heiti SC Light" panose="02000000000000000000" charset="-122"/>
                        </a:rPr>
                        <a:t>之前医生护士推荐买的敷料都太贵了，一天身上要贴好几个，一盒根本用不了多久，实在是压力太大了，所以我就在群里问有没有什么可以替代的敷料。</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p>
                      <a:pPr>
                        <a:buNone/>
                      </a:pPr>
                      <a:r>
                        <a:rPr lang="en-US" altLang="zh-CN">
                          <a:latin typeface="Heiti SC Light" panose="02000000000000000000" charset="-122"/>
                          <a:ea typeface="Heiti SC Light" panose="02000000000000000000" charset="-122"/>
                          <a:cs typeface="Heiti SC Light" panose="02000000000000000000" charset="-122"/>
                        </a:rPr>
                        <a:t>N1:“</a:t>
                      </a:r>
                      <a:r>
                        <a:rPr lang="zh-CN" altLang="en-US">
                          <a:latin typeface="Heiti SC Light" panose="02000000000000000000" charset="-122"/>
                          <a:ea typeface="Heiti SC Light" panose="02000000000000000000" charset="-122"/>
                          <a:cs typeface="Heiti SC Light" panose="02000000000000000000" charset="-122"/>
                        </a:rPr>
                        <a:t>伤口护理方面我因为经济比较有限，只能给他用油纱之类的，那种好的敷料用不起。</a:t>
                      </a:r>
                      <a:r>
                        <a:rPr lang="en-US" altLang="zh-CN">
                          <a:latin typeface="Heiti SC Light" panose="02000000000000000000" charset="-122"/>
                          <a:ea typeface="Heiti SC Light" panose="02000000000000000000" charset="-122"/>
                          <a:cs typeface="Heiti SC Light" panose="02000000000000000000" charset="-122"/>
                        </a:rPr>
                        <a:t>”</a:t>
                      </a:r>
                      <a:endParaRPr lang="en-US" altLang="zh-CN">
                        <a:latin typeface="Heiti SC Light" panose="02000000000000000000" charset="-122"/>
                        <a:ea typeface="Heiti SC Light" panose="02000000000000000000" charset="-122"/>
                        <a:cs typeface="Heiti SC Light" panose="02000000000000000000" charset="-122"/>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12115"/>
    </mc:Choice>
    <mc:Fallback>
      <p:transition advTm="1211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第二部分：质性</a:t>
            </a:r>
            <a:r>
              <a:rPr lang="zh-CN" altLang="en-US" sz="1600" b="1">
                <a:latin typeface="黑体" panose="02010609060101010101" charset="-122"/>
                <a:ea typeface="黑体" panose="02010609060101010101" charset="-122"/>
                <a:sym typeface="+mn-ea"/>
              </a:rPr>
              <a:t>研究</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——访谈补充</a:t>
            </a:r>
            <a:r>
              <a:rPr lang="zh-CN" altLang="en-US" sz="1600" b="1">
                <a:solidFill>
                  <a:srgbClr val="C00000"/>
                </a:solidFill>
                <a:latin typeface="黑体" panose="02010609060101010101" charset="-122"/>
                <a:ea typeface="黑体" panose="02010609060101010101" charset="-122"/>
              </a:rPr>
              <a:t>内容</a:t>
            </a:r>
            <a:endParaRPr lang="zh-CN" altLang="en-US" sz="1600" b="1">
              <a:solidFill>
                <a:srgbClr val="C00000"/>
              </a:solidFill>
              <a:latin typeface="黑体" panose="02010609060101010101" charset="-122"/>
              <a:ea typeface="黑体" panose="02010609060101010101" charset="-122"/>
            </a:endParaRPr>
          </a:p>
        </p:txBody>
      </p:sp>
      <p:graphicFrame>
        <p:nvGraphicFramePr>
          <p:cNvPr id="9" name="表格 8"/>
          <p:cNvGraphicFramePr/>
          <p:nvPr>
            <p:custDataLst>
              <p:tags r:id="rId3"/>
            </p:custDataLst>
          </p:nvPr>
        </p:nvGraphicFramePr>
        <p:xfrm>
          <a:off x="291465" y="996950"/>
          <a:ext cx="8504555" cy="3942715"/>
        </p:xfrm>
        <a:graphic>
          <a:graphicData uri="http://schemas.openxmlformats.org/drawingml/2006/table">
            <a:tbl>
              <a:tblPr firstRow="1" bandRow="1">
                <a:tableStyleId>{5C22544A-7EE6-4342-B048-85BDC9FD1C3A}</a:tableStyleId>
              </a:tblPr>
              <a:tblGrid>
                <a:gridCol w="872490"/>
                <a:gridCol w="3249930"/>
                <a:gridCol w="4382135"/>
              </a:tblGrid>
              <a:tr h="297815">
                <a:tc>
                  <a:txBody>
                    <a:bodyPr/>
                    <a:p>
                      <a:pPr marL="0" indent="0" algn="ctr">
                        <a:lnSpc>
                          <a:spcPts val="2000"/>
                        </a:lnSpc>
                        <a:spcBef>
                          <a:spcPct val="0"/>
                        </a:spcBef>
                        <a:spcAft>
                          <a:spcPct val="0"/>
                        </a:spcAft>
                      </a:pPr>
                      <a:r>
                        <a:rPr lang="zh-CN" sz="1200" b="1">
                          <a:latin typeface="Heiti SC Light" panose="02000000000000000000" charset="-122"/>
                          <a:ea typeface="Heiti SC Light" panose="02000000000000000000" charset="-122"/>
                        </a:rPr>
                        <a:t>一级目录</a:t>
                      </a:r>
                      <a:endParaRPr lang="zh-CN" sz="1200" b="1">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200" b="1">
                          <a:latin typeface="Heiti SC Light" panose="02000000000000000000" charset="-122"/>
                          <a:ea typeface="Heiti SC Light" panose="02000000000000000000" charset="-122"/>
                        </a:rPr>
                        <a:t>补充内容</a:t>
                      </a:r>
                      <a:endParaRPr lang="zh-CN" sz="1200" b="1">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200" b="1">
                          <a:latin typeface="Heiti SC Light" panose="02000000000000000000" charset="-122"/>
                          <a:ea typeface="Heiti SC Light" panose="02000000000000000000" charset="-122"/>
                        </a:rPr>
                        <a:t>最终方案要点</a:t>
                      </a:r>
                      <a:endParaRPr lang="zh-CN" sz="1200" b="1">
                        <a:latin typeface="Heiti SC Light" panose="02000000000000000000" charset="-122"/>
                        <a:ea typeface="Heiti SC Light" panose="02000000000000000000" charset="-122"/>
                      </a:endParaRPr>
                    </a:p>
                  </a:txBody>
                  <a:tcPr marL="68580" marR="68580" marT="0" marB="0" anchor="ctr" anchorCtr="0"/>
                </a:tc>
              </a:tr>
              <a:tr h="596900">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皮肤保护</a:t>
                      </a:r>
                      <a:endParaRPr lang="zh-CN" sz="1000">
                        <a:highlight>
                          <a:srgbClr val="FFFF00"/>
                        </a:highlight>
                        <a:latin typeface="Heiti SC Light" panose="02000000000000000000" charset="-122"/>
                        <a:ea typeface="Heiti SC Light" panose="02000000000000000000" charset="-122"/>
                      </a:endParaRPr>
                    </a:p>
                  </a:txBody>
                  <a:tcPr marL="68580" marR="68580" marT="0" marB="0" anchor="t"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照护者反映：不知道如何选择润肤产品；部分照护者不清楚日常皮肤</a:t>
                      </a:r>
                      <a:r>
                        <a:rPr lang="zh-CN" sz="1000">
                          <a:latin typeface="Heiti SC Light" panose="02000000000000000000" charset="-122"/>
                          <a:ea typeface="Heiti SC Light" panose="02000000000000000000" charset="-122"/>
                        </a:rPr>
                        <a:t>保护措施以及皮肤瘙痒的处理方式。</a:t>
                      </a:r>
                      <a:endParaRPr lang="zh-CN" sz="1000">
                        <a:highlight>
                          <a:srgbClr val="FFFF00"/>
                        </a:highlight>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在方案中补充</a:t>
                      </a:r>
                      <a:r>
                        <a:rPr lang="zh-CN" altLang="en-US" sz="1000">
                          <a:latin typeface="Heiti SC Light" panose="02000000000000000000" charset="-122"/>
                          <a:ea typeface="Heiti SC Light" panose="02000000000000000000" charset="-122"/>
                          <a:cs typeface="Heiti SC Light" panose="02000000000000000000" charset="-122"/>
                        </a:rPr>
                        <a:t>“润肤产品推荐原则”“</a:t>
                      </a:r>
                      <a:r>
                        <a:rPr lang="zh-CN" sz="1000">
                          <a:latin typeface="Heiti SC Light" panose="02000000000000000000" charset="-122"/>
                          <a:ea typeface="Heiti SC Light" panose="02000000000000000000" charset="-122"/>
                          <a:cs typeface="Heiti SC Light" panose="02000000000000000000" charset="-122"/>
                        </a:rPr>
                        <a:t>日常皮肤保护要点</a:t>
                      </a:r>
                      <a:r>
                        <a:rPr lang="zh-CN" altLang="en-US" sz="1000">
                          <a:latin typeface="Heiti SC Light" panose="02000000000000000000" charset="-122"/>
                          <a:ea typeface="Heiti SC Light" panose="02000000000000000000" charset="-122"/>
                          <a:cs typeface="Heiti SC Light" panose="02000000000000000000" charset="-122"/>
                        </a:rPr>
                        <a:t>”</a:t>
                      </a:r>
                      <a:r>
                        <a:rPr lang="zh-CN" altLang="en-US" sz="1000">
                          <a:latin typeface="Heiti SC Light" panose="02000000000000000000" charset="-122"/>
                          <a:ea typeface="Heiti SC Light" panose="02000000000000000000" charset="-122"/>
                          <a:cs typeface="Heiti SC Light" panose="02000000000000000000" charset="-122"/>
                        </a:rPr>
                        <a:t>“皮肤瘙痒的处理方式”</a:t>
                      </a:r>
                      <a:endParaRPr lang="zh-CN" altLang="en-US" sz="1000">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r>
              <a:tr h="432435">
                <a:tc rowSpan="2">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伤口换药</a:t>
                      </a:r>
                      <a:endParaRPr lang="zh-CN" sz="1000">
                        <a:highlight>
                          <a:srgbClr val="FFFF00"/>
                        </a:highlight>
                        <a:latin typeface="Heiti SC Light" panose="02000000000000000000" charset="-122"/>
                        <a:ea typeface="Heiti SC Light" panose="02000000000000000000" charset="-122"/>
                      </a:endParaRPr>
                    </a:p>
                  </a:txBody>
                  <a:tcPr marL="68580" marR="68580" marT="0" marB="0" anchor="t"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照护者反映：家庭条件下难以严格无菌操作；</a:t>
                      </a:r>
                      <a:endParaRPr lang="zh-CN" sz="1000">
                        <a:highlight>
                          <a:srgbClr val="FFFF00"/>
                        </a:highlight>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在方案中提出</a:t>
                      </a:r>
                      <a:r>
                        <a:rPr lang="zh-CN" altLang="en-US" sz="1000">
                          <a:latin typeface="Heiti SC Light" panose="02000000000000000000" charset="-122"/>
                          <a:ea typeface="Heiti SC Light" panose="02000000000000000000" charset="-122"/>
                          <a:cs typeface="Heiti SC Light" panose="02000000000000000000" charset="-122"/>
                        </a:rPr>
                        <a:t>“居家可行的清洁方式（如流动水</a:t>
                      </a:r>
                      <a:r>
                        <a:rPr lang="en-US" altLang="zh-CN" sz="1000">
                          <a:latin typeface="Heiti SC Light" panose="02000000000000000000" charset="-122"/>
                          <a:ea typeface="Heiti SC Light" panose="02000000000000000000" charset="-122"/>
                          <a:cs typeface="Heiti SC Light" panose="02000000000000000000" charset="-122"/>
                        </a:rPr>
                        <a:t>+</a:t>
                      </a:r>
                      <a:r>
                        <a:rPr lang="zh-CN" altLang="en-US" sz="1000">
                          <a:latin typeface="Heiti SC Light" panose="02000000000000000000" charset="-122"/>
                          <a:ea typeface="Heiti SC Light" panose="02000000000000000000" charset="-122"/>
                          <a:cs typeface="Heiti SC Light" panose="02000000000000000000" charset="-122"/>
                        </a:rPr>
                        <a:t>盐水）”“经济型敷料替代方案”“水疱处理标准化步骤图解”</a:t>
                      </a:r>
                      <a:endParaRPr lang="zh-CN" altLang="en-US" sz="1000">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r>
              <a:tr h="508000">
                <a:tc vMerge="1">
                  <a:tcPr/>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照护者反映：</a:t>
                      </a:r>
                      <a:r>
                        <a:rPr lang="zh-CN" sz="1000">
                          <a:latin typeface="Heiti SC Light" panose="02000000000000000000" charset="-122"/>
                          <a:ea typeface="Heiti SC Light" panose="02000000000000000000" charset="-122"/>
                        </a:rPr>
                        <a:t>不同伤口敷料选择困难，特殊部位伤口包扎难度大</a:t>
                      </a:r>
                      <a:r>
                        <a:rPr lang="zh-CN" sz="1000">
                          <a:latin typeface="Heiti SC Light" panose="02000000000000000000" charset="-122"/>
                          <a:ea typeface="Heiti SC Light" panose="02000000000000000000" charset="-122"/>
                        </a:rPr>
                        <a:t>。</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在方案中提出</a:t>
                      </a:r>
                      <a:r>
                        <a:rPr lang="zh-CN" altLang="en-US" sz="1000">
                          <a:latin typeface="Heiti SC Light" panose="02000000000000000000" charset="-122"/>
                          <a:ea typeface="Heiti SC Light" panose="02000000000000000000" charset="-122"/>
                          <a:cs typeface="Heiti SC Light" panose="02000000000000000000" charset="-122"/>
                        </a:rPr>
                        <a:t>“不同伤口处理流程图及换药操作视频”“</a:t>
                      </a:r>
                      <a:r>
                        <a:rPr lang="zh-CN" sz="1000">
                          <a:latin typeface="Heiti SC Light" panose="02000000000000000000" charset="-122"/>
                          <a:ea typeface="Heiti SC Light" panose="02000000000000000000" charset="-122"/>
                          <a:cs typeface="Heiti SC Light" panose="02000000000000000000" charset="-122"/>
                        </a:rPr>
                        <a:t>部分特殊部位包扎步骤图解</a:t>
                      </a:r>
                      <a:r>
                        <a:rPr lang="zh-CN" altLang="en-US" sz="1000">
                          <a:latin typeface="Heiti SC Light" panose="02000000000000000000" charset="-122"/>
                          <a:ea typeface="Heiti SC Light" panose="02000000000000000000" charset="-122"/>
                          <a:cs typeface="Heiti SC Light" panose="02000000000000000000" charset="-122"/>
                        </a:rPr>
                        <a:t>”</a:t>
                      </a:r>
                      <a:endParaRPr lang="zh-CN" altLang="en-US" sz="1000">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r>
              <a:tr h="762000">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疼痛护理</a:t>
                      </a:r>
                      <a:endParaRPr lang="zh-CN" sz="1000">
                        <a:highlight>
                          <a:srgbClr val="FFFF00"/>
                        </a:highlight>
                        <a:latin typeface="Heiti SC Light" panose="02000000000000000000" charset="-122"/>
                        <a:ea typeface="Heiti SC Light" panose="02000000000000000000" charset="-122"/>
                      </a:endParaRPr>
                    </a:p>
                  </a:txBody>
                  <a:tcPr marL="68580" marR="68580" marT="0" marB="0" anchor="t"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照护者反映：</a:t>
                      </a:r>
                      <a:r>
                        <a:rPr lang="zh-CN" sz="1000">
                          <a:latin typeface="Heiti SC Light" panose="02000000000000000000" charset="-122"/>
                          <a:ea typeface="Heiti SC Light" panose="02000000000000000000" charset="-122"/>
                        </a:rPr>
                        <a:t>担心药物副作用，更多依赖安抚；部分家长不会使用适龄化的疼痛评估方法</a:t>
                      </a:r>
                      <a:r>
                        <a:rPr lang="zh-CN" sz="1000">
                          <a:latin typeface="Heiti SC Light" panose="02000000000000000000" charset="-122"/>
                          <a:ea typeface="Heiti SC Light" panose="02000000000000000000" charset="-122"/>
                        </a:rPr>
                        <a:t>；换药时孩子哭闹、照护者焦虑。</a:t>
                      </a:r>
                      <a:endParaRPr lang="zh-CN" sz="1000">
                        <a:highlight>
                          <a:srgbClr val="FFFF00"/>
                        </a:highlight>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在方案中增加</a:t>
                      </a:r>
                      <a:r>
                        <a:rPr lang="zh-CN" altLang="en-US" sz="1000">
                          <a:latin typeface="Heiti SC Light" panose="02000000000000000000" charset="-122"/>
                          <a:ea typeface="Heiti SC Light" panose="02000000000000000000" charset="-122"/>
                          <a:cs typeface="Heiti SC Light" panose="02000000000000000000" charset="-122"/>
                        </a:rPr>
                        <a:t>“非药物止痛方法清单（音乐、讲故事、分散注意力）”</a:t>
                      </a:r>
                      <a:endParaRPr lang="zh-CN" altLang="en-US" sz="1000">
                        <a:latin typeface="Heiti SC Light" panose="02000000000000000000" charset="-122"/>
                        <a:ea typeface="Heiti SC Light" panose="02000000000000000000" charset="-122"/>
                        <a:cs typeface="Heiti SC Light" panose="02000000000000000000" charset="-122"/>
                      </a:endParaRPr>
                    </a:p>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增加家长换药前心理准备与沟通技巧指导</a:t>
                      </a:r>
                      <a:endParaRPr 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r>
              <a:tr h="762000">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健康教育</a:t>
                      </a:r>
                      <a:endParaRPr lang="zh-CN" sz="1000">
                        <a:latin typeface="Heiti SC Light" panose="02000000000000000000" charset="-122"/>
                        <a:ea typeface="Heiti SC Light" panose="02000000000000000000" charset="-122"/>
                        <a:cs typeface="Heiti SC Light" panose="02000000000000000000" charset="-122"/>
                      </a:endParaRPr>
                    </a:p>
                    <a:p>
                      <a:pPr algn="ctr">
                        <a:lnSpc>
                          <a:spcPts val="2000"/>
                        </a:lnSpc>
                        <a:spcBef>
                          <a:spcPct val="0"/>
                        </a:spcBef>
                        <a:spcAft>
                          <a:spcPct val="0"/>
                        </a:spcAft>
                      </a:pPr>
                      <a:r>
                        <a:rPr lang="en-US" altLang="zh-CN" sz="1000">
                          <a:highlight>
                            <a:srgbClr val="FFFF00"/>
                          </a:highlight>
                          <a:latin typeface="Heiti SC Light" panose="02000000000000000000" charset="-122"/>
                          <a:ea typeface="Heiti SC Light" panose="02000000000000000000" charset="-122"/>
                          <a:cs typeface="Heiti SC Light" panose="02000000000000000000" charset="-122"/>
                        </a:rPr>
                        <a:t> </a:t>
                      </a:r>
                      <a:endParaRPr lang="zh-CN" sz="1000">
                        <a:highlight>
                          <a:srgbClr val="FFFF00"/>
                        </a:highlight>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照护者反映：更倾向直观的学习方式（视频</a:t>
                      </a:r>
                      <a:r>
                        <a:rPr lang="en-US" altLang="zh-CN" sz="1000">
                          <a:latin typeface="Heiti SC Light" panose="02000000000000000000" charset="-122"/>
                          <a:ea typeface="Heiti SC Light" panose="02000000000000000000" charset="-122"/>
                          <a:cs typeface="Heiti SC Light" panose="02000000000000000000" charset="-122"/>
                        </a:rPr>
                        <a:t>/</a:t>
                      </a:r>
                      <a:r>
                        <a:rPr lang="zh-CN" altLang="en-US" sz="1000">
                          <a:latin typeface="Heiti SC Light" panose="02000000000000000000" charset="-122"/>
                          <a:ea typeface="Heiti SC Light" panose="02000000000000000000" charset="-122"/>
                          <a:cs typeface="Heiti SC Light" panose="02000000000000000000" charset="-122"/>
                        </a:rPr>
                        <a:t>演示）；有的家长希望获得可随时查阅的手册或</a:t>
                      </a:r>
                      <a:r>
                        <a:rPr lang="zh-CN" sz="1000">
                          <a:latin typeface="Heiti SC Light" panose="02000000000000000000" charset="-122"/>
                          <a:ea typeface="Heiti SC Light" panose="02000000000000000000" charset="-122"/>
                          <a:cs typeface="Heiti SC Light" panose="02000000000000000000" charset="-122"/>
                        </a:rPr>
                        <a:t>持续的随访提醒</a:t>
                      </a:r>
                      <a:r>
                        <a:rPr lang="zh-CN" sz="1000">
                          <a:latin typeface="Heiti SC Light" panose="02000000000000000000" charset="-122"/>
                          <a:ea typeface="Heiti SC Light" panose="02000000000000000000" charset="-122"/>
                          <a:cs typeface="Heiti SC Light" panose="02000000000000000000" charset="-122"/>
                        </a:rPr>
                        <a:t>与反馈通道</a:t>
                      </a:r>
                      <a:r>
                        <a:rPr lang="zh-CN" sz="1000">
                          <a:latin typeface="Heiti SC Light" panose="02000000000000000000" charset="-122"/>
                          <a:ea typeface="Heiti SC Light" panose="02000000000000000000" charset="-122"/>
                          <a:cs typeface="Heiti SC Light" panose="02000000000000000000" charset="-122"/>
                        </a:rPr>
                        <a:t>。</a:t>
                      </a:r>
                      <a:endParaRPr 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在方案中补充图文并茂的家庭护理手册（纸质</a:t>
                      </a:r>
                      <a:r>
                        <a:rPr lang="en-US" altLang="zh-CN" sz="1000">
                          <a:latin typeface="Heiti SC Light" panose="02000000000000000000" charset="-122"/>
                          <a:ea typeface="Heiti SC Light" panose="02000000000000000000" charset="-122"/>
                          <a:cs typeface="Heiti SC Light" panose="02000000000000000000" charset="-122"/>
                        </a:rPr>
                        <a:t>+</a:t>
                      </a:r>
                      <a:r>
                        <a:rPr lang="zh-CN" altLang="en-US" sz="1000">
                          <a:latin typeface="Heiti SC Light" panose="02000000000000000000" charset="-122"/>
                          <a:ea typeface="Heiti SC Light" panose="02000000000000000000" charset="-122"/>
                          <a:cs typeface="Heiti SC Light" panose="02000000000000000000" charset="-122"/>
                        </a:rPr>
                        <a:t>电子版） </a:t>
                      </a:r>
                      <a:r>
                        <a:rPr lang="en-US" altLang="zh-CN" sz="1000">
                          <a:latin typeface="Heiti SC Light" panose="02000000000000000000" charset="-122"/>
                          <a:ea typeface="Heiti SC Light" panose="02000000000000000000" charset="-122"/>
                          <a:cs typeface="Heiti SC Light" panose="02000000000000000000" charset="-122"/>
                        </a:rPr>
                        <a:t> </a:t>
                      </a:r>
                      <a:r>
                        <a:rPr lang="zh-CN" altLang="en-US" sz="1000">
                          <a:latin typeface="Heiti SC Light" panose="02000000000000000000" charset="-122"/>
                          <a:ea typeface="Heiti SC Light" panose="02000000000000000000" charset="-122"/>
                          <a:cs typeface="Heiti SC Light" panose="02000000000000000000" charset="-122"/>
                        </a:rPr>
                        <a:t>嵌入教学视频二维码（洗澡、换药、包扎等） 建立定期微信</a:t>
                      </a:r>
                      <a:r>
                        <a:rPr lang="en-US" altLang="zh-CN" sz="1000">
                          <a:latin typeface="Heiti SC Light" panose="02000000000000000000" charset="-122"/>
                          <a:ea typeface="Heiti SC Light" panose="02000000000000000000" charset="-122"/>
                          <a:cs typeface="Heiti SC Light" panose="02000000000000000000" charset="-122"/>
                        </a:rPr>
                        <a:t>/</a:t>
                      </a:r>
                      <a:r>
                        <a:rPr lang="zh-CN" altLang="en-US" sz="1000">
                          <a:latin typeface="Heiti SC Light" panose="02000000000000000000" charset="-122"/>
                          <a:ea typeface="Heiti SC Light" panose="02000000000000000000" charset="-122"/>
                          <a:cs typeface="Heiti SC Light" panose="02000000000000000000" charset="-122"/>
                        </a:rPr>
                        <a:t>电话随访提醒机制 </a:t>
                      </a:r>
                      <a:endParaRPr lang="zh-CN" altLang="en-US" sz="1000">
                        <a:latin typeface="Heiti SC Light" panose="02000000000000000000" charset="-122"/>
                        <a:ea typeface="Heiti SC Light" panose="02000000000000000000" charset="-122"/>
                        <a:cs typeface="Heiti SC Light" panose="02000000000000000000" charset="-122"/>
                      </a:endParaRPr>
                    </a:p>
                  </a:txBody>
                  <a:tcPr marL="68580" marR="68580" marT="0" marB="0" anchor="t" anchorCtr="0"/>
                </a:tc>
              </a:tr>
              <a:tr h="508000">
                <a:tc>
                  <a:txBody>
                    <a:bodyPr/>
                    <a:p>
                      <a:pPr algn="ctr">
                        <a:lnSpc>
                          <a:spcPts val="2000"/>
                        </a:lnSpc>
                        <a:spcBef>
                          <a:spcPct val="0"/>
                        </a:spcBef>
                        <a:spcAft>
                          <a:spcPct val="0"/>
                        </a:spcAft>
                      </a:pPr>
                      <a:r>
                        <a:rPr lang="zh-CN" sz="1000" b="0">
                          <a:latin typeface="Heiti SC Light" panose="02000000000000000000" charset="-122"/>
                          <a:ea typeface="Heiti SC Light" panose="02000000000000000000" charset="-122"/>
                        </a:rPr>
                        <a:t>社会与资源支持</a:t>
                      </a:r>
                      <a:endParaRPr lang="zh-CN" sz="1000" b="0">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rPr>
                        <a:t>照护者反映：基层医疗机构缺乏专业指导，照护者信息来源零散，难以获得持续支持。</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algn="ctr">
                        <a:lnSpc>
                          <a:spcPts val="2000"/>
                        </a:lnSpc>
                        <a:spcBef>
                          <a:spcPct val="0"/>
                        </a:spcBef>
                        <a:spcAft>
                          <a:spcPct val="0"/>
                        </a:spcAft>
                      </a:pPr>
                      <a:r>
                        <a:rPr lang="zh-CN" sz="1000">
                          <a:latin typeface="Heiti SC Light" panose="02000000000000000000" charset="-122"/>
                          <a:ea typeface="Heiti SC Light" panose="02000000000000000000" charset="-122"/>
                          <a:cs typeface="Heiti SC Light" panose="02000000000000000000" charset="-122"/>
                        </a:rPr>
                        <a:t>在方案中设置</a:t>
                      </a:r>
                      <a:r>
                        <a:rPr lang="zh-CN" altLang="en-US" sz="1000">
                          <a:latin typeface="Heiti SC Light" panose="02000000000000000000" charset="-122"/>
                          <a:ea typeface="Heiti SC Light" panose="02000000000000000000" charset="-122"/>
                          <a:cs typeface="Heiti SC Light" panose="02000000000000000000" charset="-122"/>
                        </a:rPr>
                        <a:t>“资源链接与转介路径”，如“具备</a:t>
                      </a:r>
                      <a:r>
                        <a:rPr lang="en-US" altLang="zh-CN" sz="1000">
                          <a:latin typeface="Heiti SC Light" panose="02000000000000000000" charset="-122"/>
                          <a:ea typeface="Heiti SC Light" panose="02000000000000000000" charset="-122"/>
                          <a:cs typeface="Heiti SC Light" panose="02000000000000000000" charset="-122"/>
                        </a:rPr>
                        <a:t>EB</a:t>
                      </a:r>
                      <a:r>
                        <a:rPr lang="zh-CN" altLang="en-US" sz="1000">
                          <a:latin typeface="Heiti SC Light" panose="02000000000000000000" charset="-122"/>
                          <a:ea typeface="Heiti SC Light" panose="02000000000000000000" charset="-122"/>
                          <a:cs typeface="Heiti SC Light" panose="02000000000000000000" charset="-122"/>
                        </a:rPr>
                        <a:t>经验的医疗机构名单”“患者支持组织及互助群二维码”</a:t>
                      </a:r>
                      <a:endParaRPr lang="zh-CN" altLang="en-US"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46996"/>
    </mc:Choice>
    <mc:Fallback>
      <p:transition advTm="4699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a:t>
            </a:r>
            <a:r>
              <a:rPr lang="zh-CN" altLang="en-US" sz="1600" b="1">
                <a:solidFill>
                  <a:srgbClr val="C00000"/>
                </a:solidFill>
                <a:latin typeface="黑体" panose="02010609060101010101" charset="-122"/>
                <a:ea typeface="黑体" panose="02010609060101010101" charset="-122"/>
              </a:rPr>
              <a:t>一般资料</a:t>
            </a:r>
            <a:endParaRPr lang="zh-CN" altLang="en-US" sz="1600" b="1">
              <a:solidFill>
                <a:srgbClr val="C00000"/>
              </a:solidFill>
              <a:latin typeface="黑体" panose="02010609060101010101" charset="-122"/>
              <a:ea typeface="黑体" panose="02010609060101010101" charset="-122"/>
            </a:endParaRPr>
          </a:p>
        </p:txBody>
      </p:sp>
      <p:graphicFrame>
        <p:nvGraphicFramePr>
          <p:cNvPr id="3" name="表格 2"/>
          <p:cNvGraphicFramePr/>
          <p:nvPr>
            <p:custDataLst>
              <p:tags r:id="rId3"/>
            </p:custDataLst>
          </p:nvPr>
        </p:nvGraphicFramePr>
        <p:xfrm>
          <a:off x="791210" y="1485265"/>
          <a:ext cx="7228840" cy="3556000"/>
        </p:xfrm>
        <a:graphic>
          <a:graphicData uri="http://schemas.openxmlformats.org/drawingml/2006/table">
            <a:tbl>
              <a:tblPr firstRow="1" bandRow="1">
                <a:tableStyleId>{5C22544A-7EE6-4342-B048-85BDC9FD1C3A}</a:tableStyleId>
              </a:tblPr>
              <a:tblGrid>
                <a:gridCol w="1807210"/>
                <a:gridCol w="1807210"/>
                <a:gridCol w="1807210"/>
                <a:gridCol w="1807210"/>
              </a:tblGrid>
              <a:tr h="254000">
                <a:tc>
                  <a:txBody>
                    <a:bodyPr/>
                    <a:p>
                      <a:pPr marL="0" indent="0" algn="ctr">
                        <a:lnSpc>
                          <a:spcPts val="2000"/>
                        </a:lnSpc>
                        <a:spcBef>
                          <a:spcPct val="0"/>
                        </a:spcBef>
                        <a:spcAft>
                          <a:spcPct val="0"/>
                        </a:spcAft>
                      </a:pPr>
                      <a:r>
                        <a:rPr lang="zh-CN" sz="1100" b="1">
                          <a:latin typeface="Heiti SC Light" panose="02000000000000000000" charset="-122"/>
                          <a:ea typeface="Heiti SC Light" panose="02000000000000000000" charset="-122"/>
                        </a:rPr>
                        <a:t>条目</a:t>
                      </a:r>
                      <a:endParaRPr lang="zh-CN" sz="1100" b="1">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100" b="1">
                          <a:latin typeface="Heiti SC Light" panose="02000000000000000000" charset="-122"/>
                          <a:ea typeface="Heiti SC Light" panose="02000000000000000000" charset="-122"/>
                        </a:rPr>
                        <a:t>分类</a:t>
                      </a:r>
                      <a:endParaRPr lang="zh-CN" sz="1100" b="1">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zh-CN" sz="1100" b="1">
                          <a:latin typeface="Heiti SC Light" panose="02000000000000000000" charset="-122"/>
                          <a:ea typeface="Heiti SC Light" panose="02000000000000000000" charset="-122"/>
                        </a:rPr>
                        <a:t>人数</a:t>
                      </a:r>
                      <a:endParaRPr lang="zh-CN" sz="1100" b="1">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100" b="1">
                          <a:latin typeface="Heiti SC Light" panose="02000000000000000000" charset="-122"/>
                          <a:ea typeface="Heiti SC Light" panose="02000000000000000000" charset="-122"/>
                        </a:rPr>
                        <a:t>%</a:t>
                      </a:r>
                      <a:endParaRPr lang="en-US" altLang="zh-CN" sz="1100" b="1">
                        <a:latin typeface="Heiti SC Light" panose="02000000000000000000" charset="-122"/>
                        <a:ea typeface="Heiti SC Light" panose="02000000000000000000" charset="-122"/>
                      </a:endParaRPr>
                    </a:p>
                  </a:txBody>
                  <a:tcPr marL="68580" marR="68580" marT="0" marB="0" anchor="ctr" anchorCtr="0"/>
                </a:tc>
              </a:tr>
              <a:tr h="254000">
                <a:tc rowSpan="3">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年龄</a:t>
                      </a:r>
                      <a:endParaRPr lang="zh-CN" sz="1000">
                        <a:latin typeface="Heiti SC Light" panose="02000000000000000000" charset="-122"/>
                        <a:ea typeface="Heiti SC Light" panose="02000000000000000000" charset="-122"/>
                      </a:endParaRPr>
                    </a:p>
                  </a:txBody>
                  <a:tcPr marL="68580" marR="68580" marT="0" marB="0" anchor="t"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Heiti SC Light" panose="02000000000000000000" charset="-122"/>
                        </a:rPr>
                        <a:t>31</a:t>
                      </a:r>
                      <a:r>
                        <a:rPr lang="zh-CN" sz="1000">
                          <a:latin typeface="Heiti SC Light" panose="02000000000000000000" charset="-122"/>
                          <a:ea typeface="Heiti SC Light" panose="02000000000000000000" charset="-122"/>
                          <a:cs typeface="Heiti SC Light" panose="02000000000000000000" charset="-122"/>
                        </a:rPr>
                        <a:t>～</a:t>
                      </a:r>
                      <a:r>
                        <a:rPr lang="en-US" altLang="zh-CN" sz="1000">
                          <a:latin typeface="Heiti SC Light" panose="02000000000000000000" charset="-122"/>
                          <a:ea typeface="Heiti SC Light" panose="02000000000000000000" charset="-122"/>
                          <a:cs typeface="Heiti SC Light" panose="02000000000000000000" charset="-122"/>
                        </a:rPr>
                        <a:t>40</a:t>
                      </a:r>
                      <a:r>
                        <a:rPr lang="zh-CN" sz="1000">
                          <a:latin typeface="Heiti SC Light" panose="02000000000000000000" charset="-122"/>
                          <a:ea typeface="Heiti SC Light" panose="02000000000000000000" charset="-122"/>
                          <a:cs typeface="Heiti SC Light" panose="02000000000000000000" charset="-122"/>
                        </a:rPr>
                        <a:t>岁</a:t>
                      </a:r>
                      <a:endParaRPr 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Heiti SC Light" panose="02000000000000000000" charset="-122"/>
                        </a:rPr>
                        <a:t>41</a:t>
                      </a:r>
                      <a:r>
                        <a:rPr lang="zh-CN" sz="1000">
                          <a:latin typeface="Heiti SC Light" panose="02000000000000000000" charset="-122"/>
                          <a:ea typeface="Heiti SC Light" panose="02000000000000000000" charset="-122"/>
                          <a:cs typeface="Heiti SC Light" panose="02000000000000000000" charset="-122"/>
                        </a:rPr>
                        <a:t>～</a:t>
                      </a:r>
                      <a:r>
                        <a:rPr lang="en-US" altLang="zh-CN" sz="1000">
                          <a:latin typeface="Heiti SC Light" panose="02000000000000000000" charset="-122"/>
                          <a:ea typeface="Heiti SC Light" panose="02000000000000000000" charset="-122"/>
                          <a:cs typeface="Heiti SC Light" panose="02000000000000000000" charset="-122"/>
                        </a:rPr>
                        <a:t>50</a:t>
                      </a:r>
                      <a:r>
                        <a:rPr lang="zh-CN" sz="1000">
                          <a:latin typeface="Heiti SC Light" panose="02000000000000000000" charset="-122"/>
                          <a:ea typeface="Heiti SC Light" panose="02000000000000000000" charset="-122"/>
                          <a:cs typeface="Heiti SC Light" panose="02000000000000000000" charset="-122"/>
                        </a:rPr>
                        <a:t>岁</a:t>
                      </a:r>
                      <a:endParaRPr 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75.0%</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Heiti SC Light" panose="02000000000000000000" charset="-122"/>
                        </a:rPr>
                        <a:t>51</a:t>
                      </a:r>
                      <a:r>
                        <a:rPr lang="zh-CN" sz="1000">
                          <a:latin typeface="Heiti SC Light" panose="02000000000000000000" charset="-122"/>
                          <a:ea typeface="Heiti SC Light" panose="02000000000000000000" charset="-122"/>
                          <a:cs typeface="Heiti SC Light" panose="02000000000000000000" charset="-122"/>
                        </a:rPr>
                        <a:t>～</a:t>
                      </a:r>
                      <a:r>
                        <a:rPr lang="en-US" altLang="zh-CN" sz="1000">
                          <a:latin typeface="Heiti SC Light" panose="02000000000000000000" charset="-122"/>
                          <a:ea typeface="Heiti SC Light" panose="02000000000000000000" charset="-122"/>
                          <a:cs typeface="Heiti SC Light" panose="02000000000000000000" charset="-122"/>
                        </a:rPr>
                        <a:t>60</a:t>
                      </a:r>
                      <a:r>
                        <a:rPr lang="zh-CN" sz="1000">
                          <a:latin typeface="Heiti SC Light" panose="02000000000000000000" charset="-122"/>
                          <a:ea typeface="Heiti SC Light" panose="02000000000000000000" charset="-122"/>
                          <a:cs typeface="Heiti SC Light" panose="02000000000000000000" charset="-122"/>
                        </a:rPr>
                        <a:t>岁</a:t>
                      </a:r>
                      <a:endParaRPr 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rowSpan="2">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职业</a:t>
                      </a:r>
                      <a:endParaRPr lang="zh-CN" sz="1000">
                        <a:latin typeface="Heiti SC Light" panose="02000000000000000000" charset="-122"/>
                        <a:ea typeface="Heiti SC Light" panose="02000000000000000000" charset="-122"/>
                      </a:endParaRPr>
                    </a:p>
                  </a:txBody>
                  <a:tcPr marL="68580" marR="68580" marT="0" marB="0" anchor="t"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医生</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5</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31.25%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护士</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11</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69.75%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rowSpan="3">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最高学历</a:t>
                      </a:r>
                      <a:endParaRPr lang="zh-CN" sz="1000">
                        <a:latin typeface="Heiti SC Light" panose="02000000000000000000" charset="-122"/>
                        <a:ea typeface="Heiti SC Light" panose="02000000000000000000" charset="-122"/>
                      </a:endParaRPr>
                    </a:p>
                  </a:txBody>
                  <a:tcPr marL="68580" marR="68580" marT="0" marB="0" anchor="t"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本科</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9</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56.35%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硕士研究生</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博士研究生</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5</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31.25%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rowSpan="3">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职称</a:t>
                      </a:r>
                      <a:endParaRPr lang="zh-CN" sz="1000">
                        <a:latin typeface="Heiti SC Light" panose="02000000000000000000" charset="-122"/>
                        <a:ea typeface="Heiti SC Light" panose="02000000000000000000" charset="-122"/>
                      </a:endParaRPr>
                    </a:p>
                  </a:txBody>
                  <a:tcPr marL="68580" marR="68580" marT="0" marB="0" anchor="t" anchorCtr="0"/>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中级</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9</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56.25%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副高级</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正高级</a:t>
                      </a:r>
                      <a:endParaRPr 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5</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31.25%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rowSpan="2">
                  <a:txBody>
                    <a:bodyPr/>
                    <a:p>
                      <a:pPr marL="0" indent="0" algn="ctr">
                        <a:lnSpc>
                          <a:spcPts val="2000"/>
                        </a:lnSpc>
                        <a:spcBef>
                          <a:spcPct val="0"/>
                        </a:spcBef>
                        <a:spcAft>
                          <a:spcPct val="0"/>
                        </a:spcAft>
                      </a:pPr>
                      <a:r>
                        <a:rPr lang="zh-CN" sz="1000">
                          <a:latin typeface="Heiti SC Light" panose="02000000000000000000" charset="-122"/>
                          <a:ea typeface="Heiti SC Light" panose="02000000000000000000" charset="-122"/>
                        </a:rPr>
                        <a:t>临床工作年限</a:t>
                      </a:r>
                      <a:endParaRPr lang="zh-CN" sz="1000">
                        <a:latin typeface="Heiti SC Light" panose="02000000000000000000" charset="-122"/>
                        <a:ea typeface="Heiti SC Light" panose="02000000000000000000" charset="-122"/>
                      </a:endParaRPr>
                    </a:p>
                  </a:txBody>
                  <a:tcPr marL="68580" marR="68580" marT="0" marB="0" anchor="t"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Heiti SC Light" panose="02000000000000000000" charset="-122"/>
                        </a:rPr>
                        <a:t>10</a:t>
                      </a:r>
                      <a:r>
                        <a:rPr lang="zh-CN" sz="1000">
                          <a:latin typeface="Heiti SC Light" panose="02000000000000000000" charset="-122"/>
                          <a:ea typeface="Heiti SC Light" panose="02000000000000000000" charset="-122"/>
                          <a:cs typeface="Heiti SC Light" panose="02000000000000000000" charset="-122"/>
                        </a:rPr>
                        <a:t>～</a:t>
                      </a:r>
                      <a:r>
                        <a:rPr lang="en-US" altLang="zh-CN" sz="1000">
                          <a:latin typeface="Heiti SC Light" panose="02000000000000000000" charset="-122"/>
                          <a:ea typeface="Heiti SC Light" panose="02000000000000000000" charset="-122"/>
                          <a:cs typeface="Heiti SC Light" panose="02000000000000000000" charset="-122"/>
                        </a:rPr>
                        <a:t>20</a:t>
                      </a:r>
                      <a:endParaRPr lang="en-US" alt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2</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12.5%</a:t>
                      </a:r>
                      <a:endParaRPr lang="en-US" altLang="zh-CN" sz="1000">
                        <a:latin typeface="Heiti SC Light" panose="02000000000000000000" charset="-122"/>
                        <a:ea typeface="Heiti SC Light" panose="02000000000000000000" charset="-122"/>
                      </a:endParaRPr>
                    </a:p>
                  </a:txBody>
                  <a:tcPr marL="68580" marR="68580" marT="0" marB="0" anchor="ctr" anchorCtr="0"/>
                </a:tc>
              </a:tr>
              <a:tr h="254000">
                <a:tc vMerge="1">
                  <a:tcPr/>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cs typeface="Heiti SC Light" panose="02000000000000000000" charset="-122"/>
                        </a:rPr>
                        <a:t>21</a:t>
                      </a:r>
                      <a:r>
                        <a:rPr lang="zh-CN" sz="1000">
                          <a:latin typeface="Heiti SC Light" panose="02000000000000000000" charset="-122"/>
                          <a:ea typeface="Heiti SC Light" panose="02000000000000000000" charset="-122"/>
                          <a:cs typeface="Heiti SC Light" panose="02000000000000000000" charset="-122"/>
                        </a:rPr>
                        <a:t>～</a:t>
                      </a:r>
                      <a:r>
                        <a:rPr lang="en-US" altLang="zh-CN" sz="1000">
                          <a:latin typeface="Heiti SC Light" panose="02000000000000000000" charset="-122"/>
                          <a:ea typeface="Heiti SC Light" panose="02000000000000000000" charset="-122"/>
                          <a:cs typeface="Heiti SC Light" panose="02000000000000000000" charset="-122"/>
                        </a:rPr>
                        <a:t>30</a:t>
                      </a:r>
                      <a:endParaRPr lang="en-US" altLang="zh-CN" sz="1000">
                        <a:latin typeface="Heiti SC Light" panose="02000000000000000000" charset="-122"/>
                        <a:ea typeface="Heiti SC Light" panose="02000000000000000000" charset="-122"/>
                        <a:cs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14</a:t>
                      </a:r>
                      <a:endParaRPr lang="en-US" altLang="zh-CN" sz="1000">
                        <a:latin typeface="Heiti SC Light" panose="02000000000000000000" charset="-122"/>
                        <a:ea typeface="Heiti SC Light" panose="02000000000000000000" charset="-122"/>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Heiti SC Light" panose="02000000000000000000" charset="-122"/>
                          <a:ea typeface="Heiti SC Light" panose="02000000000000000000" charset="-122"/>
                        </a:rPr>
                        <a:t>87.5%</a:t>
                      </a:r>
                      <a:endParaRPr lang="en-US" altLang="zh-CN" sz="1000">
                        <a:latin typeface="Heiti SC Light" panose="02000000000000000000" charset="-122"/>
                        <a:ea typeface="Heiti SC Light" panose="02000000000000000000" charset="-122"/>
                      </a:endParaRPr>
                    </a:p>
                  </a:txBody>
                  <a:tcPr marL="68580" marR="68580" marT="0" marB="0" anchor="ctr" anchorCtr="0"/>
                </a:tc>
              </a:tr>
            </a:tbl>
          </a:graphicData>
        </a:graphic>
      </p:graphicFrame>
      <p:sp>
        <p:nvSpPr>
          <p:cNvPr id="14" name="文本框 13"/>
          <p:cNvSpPr txBox="1"/>
          <p:nvPr/>
        </p:nvSpPr>
        <p:spPr>
          <a:xfrm>
            <a:off x="792480" y="996315"/>
            <a:ext cx="7227570" cy="488950"/>
          </a:xfrm>
          <a:prstGeom prst="rect">
            <a:avLst/>
          </a:prstGeom>
          <a:noFill/>
        </p:spPr>
        <p:txBody>
          <a:bodyPr wrap="square" rtlCol="0">
            <a:noAutofit/>
          </a:bodyPr>
          <a:p>
            <a:r>
              <a:rPr lang="zh-CN" altLang="en-US"/>
              <a:t>来自上海、北京、江苏、广东、四川、山东；科室包括伤口护理门诊、皮肤科、营养科、小儿外科、新生儿科</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3490"/>
    </mc:Choice>
    <mc:Fallback>
      <p:transition advTm="1349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—专家积极系数</a:t>
            </a:r>
            <a:r>
              <a:rPr lang="en-US" altLang="zh-CN" sz="1600" b="1">
                <a:solidFill>
                  <a:srgbClr val="C00000"/>
                </a:solidFill>
                <a:latin typeface="黑体" panose="02010609060101010101" charset="-122"/>
                <a:ea typeface="黑体" panose="02010609060101010101" charset="-122"/>
              </a:rPr>
              <a:t>、</a:t>
            </a:r>
            <a:r>
              <a:rPr lang="zh-CN" altLang="en-US" sz="1600" b="1">
                <a:solidFill>
                  <a:srgbClr val="C00000"/>
                </a:solidFill>
                <a:latin typeface="黑体" panose="02010609060101010101" charset="-122"/>
                <a:ea typeface="黑体" panose="02010609060101010101" charset="-122"/>
              </a:rPr>
              <a:t>专家权威</a:t>
            </a:r>
            <a:r>
              <a:rPr lang="zh-CN" altLang="en-US" sz="1600" b="1">
                <a:solidFill>
                  <a:srgbClr val="C00000"/>
                </a:solidFill>
                <a:latin typeface="黑体" panose="02010609060101010101" charset="-122"/>
                <a:ea typeface="黑体" panose="02010609060101010101" charset="-122"/>
              </a:rPr>
              <a:t>程度</a:t>
            </a:r>
            <a:endParaRPr lang="zh-CN" altLang="en-US" sz="1600" b="1">
              <a:solidFill>
                <a:srgbClr val="C00000"/>
              </a:solidFill>
              <a:latin typeface="黑体" panose="02010609060101010101" charset="-122"/>
              <a:ea typeface="黑体" panose="02010609060101010101" charset="-122"/>
            </a:endParaRPr>
          </a:p>
        </p:txBody>
      </p:sp>
      <p:grpSp>
        <p:nvGrpSpPr>
          <p:cNvPr id="90" name="组合 89"/>
          <p:cNvGrpSpPr>
            <a:grpSpLocks noChangeAspect="1"/>
          </p:cNvGrpSpPr>
          <p:nvPr>
            <p:custDataLst>
              <p:tags r:id="rId3"/>
            </p:custDataLst>
          </p:nvPr>
        </p:nvGrpSpPr>
        <p:grpSpPr>
          <a:xfrm>
            <a:off x="971268" y="1355090"/>
            <a:ext cx="418393" cy="457200"/>
            <a:chOff x="647700" y="137160"/>
            <a:chExt cx="9461500" cy="10339070"/>
          </a:xfrm>
        </p:grpSpPr>
        <p:sp>
          <p:nvSpPr>
            <p:cNvPr id="74" name="椭圆 73"/>
            <p:cNvSpPr/>
            <p:nvPr>
              <p:custDataLst>
                <p:tags r:id="rId4"/>
              </p:custDataLst>
            </p:nvPr>
          </p:nvSpPr>
          <p:spPr>
            <a:xfrm>
              <a:off x="1557020" y="10293350"/>
              <a:ext cx="7840980" cy="182880"/>
            </a:xfrm>
            <a:prstGeom prst="ellips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5" name="椭圆 74"/>
            <p:cNvSpPr/>
            <p:nvPr>
              <p:custDataLst>
                <p:tags r:id="rId5"/>
              </p:custDataLst>
            </p:nvPr>
          </p:nvSpPr>
          <p:spPr>
            <a:xfrm>
              <a:off x="647700" y="137160"/>
              <a:ext cx="9461500" cy="8801100"/>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6" name="椭圆 75"/>
            <p:cNvSpPr/>
            <p:nvPr>
              <p:custDataLst>
                <p:tags r:id="rId6"/>
              </p:custDataLst>
            </p:nvPr>
          </p:nvSpPr>
          <p:spPr>
            <a:xfrm>
              <a:off x="1167130" y="594360"/>
              <a:ext cx="8422640" cy="7886700"/>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0" name="椭圆 79"/>
            <p:cNvSpPr/>
            <p:nvPr>
              <p:custDataLst>
                <p:tags r:id="rId7"/>
              </p:custDataLst>
            </p:nvPr>
          </p:nvSpPr>
          <p:spPr>
            <a:xfrm>
              <a:off x="1502410" y="900430"/>
              <a:ext cx="7752080" cy="7251700"/>
            </a:xfrm>
            <a:prstGeom prst="ellipse">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3" name="任意多边形: 形状 82"/>
            <p:cNvSpPr/>
            <p:nvPr>
              <p:custDataLst>
                <p:tags r:id="rId8"/>
              </p:custDataLst>
            </p:nvPr>
          </p:nvSpPr>
          <p:spPr>
            <a:xfrm>
              <a:off x="4117340" y="8779510"/>
              <a:ext cx="2520951" cy="1605281"/>
            </a:xfrm>
            <a:custGeom>
              <a:avLst/>
              <a:gdLst/>
              <a:ahLst/>
              <a:cxnLst/>
              <a:rect l="0" t="0" r="0" b="0"/>
              <a:pathLst>
                <a:path w="2520951" h="1605281">
                  <a:moveTo>
                    <a:pt x="0" y="0"/>
                  </a:moveTo>
                  <a:lnTo>
                    <a:pt x="1261110" y="1605280"/>
                  </a:lnTo>
                  <a:lnTo>
                    <a:pt x="2520950" y="0"/>
                  </a:lnTo>
                </a:path>
              </a:pathLst>
            </a:custGeom>
            <a:solidFill>
              <a:schemeClr val="accent1">
                <a:lumMod val="60000"/>
                <a:lumOff val="4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dk1"/>
                </a:solidFill>
              </a:endParaRPr>
            </a:p>
          </p:txBody>
        </p:sp>
        <p:sp>
          <p:nvSpPr>
            <p:cNvPr id="112" name="PA_ImportSvg_636991326095170606"/>
            <p:cNvSpPr/>
            <p:nvPr>
              <p:custDataLst>
                <p:tags r:id="rId9"/>
              </p:custDataLst>
            </p:nvPr>
          </p:nvSpPr>
          <p:spPr>
            <a:xfrm>
              <a:off x="2870200" y="1582420"/>
              <a:ext cx="2506981" cy="5880101"/>
            </a:xfrm>
            <a:custGeom>
              <a:avLst/>
              <a:gdLst/>
              <a:ahLst/>
              <a:cxnLst/>
              <a:rect l="l" t="t" r="r" b="b"/>
              <a:pathLst>
                <a:path w="2506981" h="5880101">
                  <a:moveTo>
                    <a:pt x="2506980" y="2025650"/>
                  </a:moveTo>
                  <a:lnTo>
                    <a:pt x="2506980" y="3915410"/>
                  </a:lnTo>
                  <a:cubicBezTo>
                    <a:pt x="2506980" y="4344670"/>
                    <a:pt x="2489200" y="4655820"/>
                    <a:pt x="2454910" y="4853940"/>
                  </a:cubicBezTo>
                  <a:cubicBezTo>
                    <a:pt x="2418080" y="5048250"/>
                    <a:pt x="2345690" y="5232400"/>
                    <a:pt x="2236470" y="5402580"/>
                  </a:cubicBezTo>
                  <a:cubicBezTo>
                    <a:pt x="2124710" y="5574030"/>
                    <a:pt x="1993900" y="5697220"/>
                    <a:pt x="1837690" y="5768340"/>
                  </a:cubicBezTo>
                  <a:cubicBezTo>
                    <a:pt x="1681480" y="5844540"/>
                    <a:pt x="1508760" y="5880100"/>
                    <a:pt x="1311910" y="5880100"/>
                  </a:cubicBezTo>
                  <a:cubicBezTo>
                    <a:pt x="1056640" y="5880100"/>
                    <a:pt x="845820" y="5840730"/>
                    <a:pt x="676910" y="5764530"/>
                  </a:cubicBezTo>
                  <a:cubicBezTo>
                    <a:pt x="509270" y="5684520"/>
                    <a:pt x="375920" y="5565140"/>
                    <a:pt x="275590" y="5398770"/>
                  </a:cubicBezTo>
                  <a:cubicBezTo>
                    <a:pt x="175260" y="5231130"/>
                    <a:pt x="105410" y="5060950"/>
                    <a:pt x="63500" y="4878070"/>
                  </a:cubicBezTo>
                  <a:cubicBezTo>
                    <a:pt x="21590" y="4695190"/>
                    <a:pt x="0" y="4404360"/>
                    <a:pt x="0" y="4006850"/>
                  </a:cubicBezTo>
                  <a:lnTo>
                    <a:pt x="0" y="2025650"/>
                  </a:lnTo>
                  <a:cubicBezTo>
                    <a:pt x="0" y="1504950"/>
                    <a:pt x="33020" y="1115060"/>
                    <a:pt x="100330" y="855980"/>
                  </a:cubicBezTo>
                  <a:cubicBezTo>
                    <a:pt x="167623" y="596896"/>
                    <a:pt x="300990" y="389890"/>
                    <a:pt x="501650" y="234950"/>
                  </a:cubicBezTo>
                  <a:cubicBezTo>
                    <a:pt x="702309" y="80010"/>
                    <a:pt x="946150" y="0"/>
                    <a:pt x="1233170" y="0"/>
                  </a:cubicBezTo>
                  <a:cubicBezTo>
                    <a:pt x="1466850" y="0"/>
                    <a:pt x="1673860" y="55880"/>
                    <a:pt x="1859280" y="162560"/>
                  </a:cubicBezTo>
                  <a:cubicBezTo>
                    <a:pt x="2044700" y="270510"/>
                    <a:pt x="2180589" y="405130"/>
                    <a:pt x="2272030" y="560070"/>
                  </a:cubicBezTo>
                  <a:cubicBezTo>
                    <a:pt x="2363476" y="715006"/>
                    <a:pt x="2425700" y="890270"/>
                    <a:pt x="2457450" y="1089660"/>
                  </a:cubicBezTo>
                  <a:cubicBezTo>
                    <a:pt x="2490470" y="1285240"/>
                    <a:pt x="2506980" y="1596390"/>
                    <a:pt x="2506980" y="2025650"/>
                  </a:cubicBezTo>
                  <a:close/>
                  <a:moveTo>
                    <a:pt x="1443990" y="1551940"/>
                  </a:moveTo>
                  <a:cubicBezTo>
                    <a:pt x="1443990" y="1249680"/>
                    <a:pt x="1432560" y="1062990"/>
                    <a:pt x="1410970" y="986790"/>
                  </a:cubicBezTo>
                  <a:cubicBezTo>
                    <a:pt x="1389379" y="910590"/>
                    <a:pt x="1338580" y="871220"/>
                    <a:pt x="1257300" y="871220"/>
                  </a:cubicBezTo>
                  <a:cubicBezTo>
                    <a:pt x="1178560" y="871220"/>
                    <a:pt x="1126490" y="910590"/>
                    <a:pt x="1101090" y="990600"/>
                  </a:cubicBezTo>
                  <a:cubicBezTo>
                    <a:pt x="1076960" y="1070610"/>
                    <a:pt x="1061720" y="1257300"/>
                    <a:pt x="1061720" y="1548130"/>
                  </a:cubicBezTo>
                  <a:lnTo>
                    <a:pt x="1061720" y="4309110"/>
                  </a:lnTo>
                  <a:cubicBezTo>
                    <a:pt x="1061720" y="4639310"/>
                    <a:pt x="1073150" y="4834890"/>
                    <a:pt x="1098550" y="4902200"/>
                  </a:cubicBezTo>
                  <a:cubicBezTo>
                    <a:pt x="1120140" y="4969510"/>
                    <a:pt x="1174750" y="5001260"/>
                    <a:pt x="1252220" y="5001260"/>
                  </a:cubicBezTo>
                  <a:cubicBezTo>
                    <a:pt x="1330960" y="5001260"/>
                    <a:pt x="1383030" y="4961891"/>
                    <a:pt x="1408430" y="4881880"/>
                  </a:cubicBezTo>
                  <a:cubicBezTo>
                    <a:pt x="1432560" y="4801871"/>
                    <a:pt x="1445260" y="4622800"/>
                    <a:pt x="1445260" y="4348480"/>
                  </a:cubicBezTo>
                  <a:lnTo>
                    <a:pt x="1445260" y="155194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87" name="任意多边形: 形状 86"/>
            <p:cNvSpPr/>
            <p:nvPr>
              <p:custDataLst>
                <p:tags r:id="rId10"/>
              </p:custDataLst>
            </p:nvPr>
          </p:nvSpPr>
          <p:spPr>
            <a:xfrm>
              <a:off x="786130" y="3470910"/>
              <a:ext cx="1" cy="1"/>
            </a:xfrm>
            <a:custGeom>
              <a:avLst/>
              <a:gdLst/>
              <a:ahLst/>
              <a:cxnLst/>
              <a:rect l="0" t="0" r="0" b="0"/>
              <a:pathLst>
                <a:path w="1" h="1">
                  <a:moveTo>
                    <a:pt x="0" y="0"/>
                  </a:moveTo>
                  <a:close/>
                </a:path>
              </a:pathLst>
            </a:custGeom>
            <a:solidFill>
              <a:srgbClr val="469D9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8" name="任意多边形: 形状 87"/>
            <p:cNvSpPr/>
            <p:nvPr>
              <p:custDataLst>
                <p:tags r:id="rId11"/>
              </p:custDataLst>
            </p:nvPr>
          </p:nvSpPr>
          <p:spPr>
            <a:xfrm>
              <a:off x="5477510" y="1593850"/>
              <a:ext cx="1836421" cy="5758181"/>
            </a:xfrm>
            <a:custGeom>
              <a:avLst/>
              <a:gdLst/>
              <a:ahLst/>
              <a:cxnLst/>
              <a:rect l="0" t="0" r="0" b="0"/>
              <a:pathLst>
                <a:path w="1836421" h="5758181">
                  <a:moveTo>
                    <a:pt x="1836420" y="146050"/>
                  </a:moveTo>
                  <a:lnTo>
                    <a:pt x="1836420" y="5613400"/>
                  </a:lnTo>
                  <a:cubicBezTo>
                    <a:pt x="1836420" y="5693410"/>
                    <a:pt x="1789430" y="5758180"/>
                    <a:pt x="1729740" y="5758180"/>
                  </a:cubicBezTo>
                  <a:lnTo>
                    <a:pt x="857250" y="5758180"/>
                  </a:lnTo>
                  <a:cubicBezTo>
                    <a:pt x="797560" y="5758180"/>
                    <a:pt x="750570" y="5693411"/>
                    <a:pt x="750570" y="5613400"/>
                  </a:cubicBezTo>
                  <a:lnTo>
                    <a:pt x="750570" y="2670810"/>
                  </a:lnTo>
                  <a:cubicBezTo>
                    <a:pt x="750570" y="2225040"/>
                    <a:pt x="742950" y="1957070"/>
                    <a:pt x="726440" y="1866900"/>
                  </a:cubicBezTo>
                  <a:cubicBezTo>
                    <a:pt x="709924" y="1776731"/>
                    <a:pt x="665480" y="1708150"/>
                    <a:pt x="593090" y="1662430"/>
                  </a:cubicBezTo>
                  <a:cubicBezTo>
                    <a:pt x="520700" y="1616710"/>
                    <a:pt x="358140" y="1593850"/>
                    <a:pt x="106680" y="1593850"/>
                  </a:cubicBezTo>
                  <a:lnTo>
                    <a:pt x="106680" y="1593850"/>
                  </a:lnTo>
                  <a:cubicBezTo>
                    <a:pt x="46990" y="1593850"/>
                    <a:pt x="0" y="1529080"/>
                    <a:pt x="0" y="1449070"/>
                  </a:cubicBezTo>
                  <a:lnTo>
                    <a:pt x="0" y="1037590"/>
                  </a:lnTo>
                  <a:cubicBezTo>
                    <a:pt x="0" y="970280"/>
                    <a:pt x="34290" y="913130"/>
                    <a:pt x="83820" y="896620"/>
                  </a:cubicBezTo>
                  <a:cubicBezTo>
                    <a:pt x="549910" y="745490"/>
                    <a:pt x="911860" y="462280"/>
                    <a:pt x="1168401" y="50800"/>
                  </a:cubicBezTo>
                  <a:cubicBezTo>
                    <a:pt x="1188720" y="17780"/>
                    <a:pt x="1219201" y="1270"/>
                    <a:pt x="1249681" y="1270"/>
                  </a:cubicBezTo>
                  <a:lnTo>
                    <a:pt x="1731011" y="1270"/>
                  </a:lnTo>
                  <a:cubicBezTo>
                    <a:pt x="1789430" y="0"/>
                    <a:pt x="1836420" y="66040"/>
                    <a:pt x="1836420" y="14605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9" name="椭圆 88"/>
            <p:cNvSpPr/>
            <p:nvPr>
              <p:custDataLst>
                <p:tags r:id="rId12"/>
              </p:custDataLst>
            </p:nvPr>
          </p:nvSpPr>
          <p:spPr>
            <a:xfrm>
              <a:off x="1691640" y="138430"/>
              <a:ext cx="7373620" cy="4869180"/>
            </a:xfrm>
            <a:prstGeom prst="ellipse">
              <a:avLst/>
            </a:prstGeom>
            <a:solidFill>
              <a:schemeClr val="lt1">
                <a:alpha val="2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106" name="组合 105"/>
          <p:cNvGrpSpPr>
            <a:grpSpLocks noChangeAspect="1"/>
          </p:cNvGrpSpPr>
          <p:nvPr>
            <p:custDataLst>
              <p:tags r:id="rId13"/>
            </p:custDataLst>
          </p:nvPr>
        </p:nvGrpSpPr>
        <p:grpSpPr>
          <a:xfrm>
            <a:off x="978596" y="2490470"/>
            <a:ext cx="403738" cy="457200"/>
            <a:chOff x="736600" y="138430"/>
            <a:chExt cx="9207500" cy="10426700"/>
          </a:xfrm>
        </p:grpSpPr>
        <p:sp>
          <p:nvSpPr>
            <p:cNvPr id="93" name="椭圆 92"/>
            <p:cNvSpPr/>
            <p:nvPr>
              <p:custDataLst>
                <p:tags r:id="rId14"/>
              </p:custDataLst>
            </p:nvPr>
          </p:nvSpPr>
          <p:spPr>
            <a:xfrm>
              <a:off x="1621790" y="10379710"/>
              <a:ext cx="7630160" cy="185420"/>
            </a:xfrm>
            <a:prstGeom prst="ellipse">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6" name="椭圆 95"/>
            <p:cNvSpPr/>
            <p:nvPr>
              <p:custDataLst>
                <p:tags r:id="rId15"/>
              </p:custDataLst>
            </p:nvPr>
          </p:nvSpPr>
          <p:spPr>
            <a:xfrm>
              <a:off x="736600" y="138430"/>
              <a:ext cx="9207500" cy="8874759"/>
            </a:xfrm>
            <a:prstGeom prst="ellipse">
              <a:avLst/>
            </a:prstGeom>
            <a:solidFill>
              <a:schemeClr val="accent1">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7" name="椭圆 96"/>
            <p:cNvSpPr/>
            <p:nvPr>
              <p:custDataLst>
                <p:tags r:id="rId16"/>
              </p:custDataLst>
            </p:nvPr>
          </p:nvSpPr>
          <p:spPr>
            <a:xfrm>
              <a:off x="1206500" y="631190"/>
              <a:ext cx="8267700" cy="7889240"/>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8" name="椭圆 97"/>
            <p:cNvSpPr/>
            <p:nvPr>
              <p:custDataLst>
                <p:tags r:id="rId17"/>
              </p:custDataLst>
            </p:nvPr>
          </p:nvSpPr>
          <p:spPr>
            <a:xfrm>
              <a:off x="1535430" y="937260"/>
              <a:ext cx="7609840" cy="7254240"/>
            </a:xfrm>
            <a:prstGeom prst="ellipse">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99" name="任意多边形: 形状 98"/>
            <p:cNvSpPr/>
            <p:nvPr>
              <p:custDataLst>
                <p:tags r:id="rId18"/>
              </p:custDataLst>
            </p:nvPr>
          </p:nvSpPr>
          <p:spPr>
            <a:xfrm>
              <a:off x="4113530" y="8853170"/>
              <a:ext cx="2453641" cy="1619251"/>
            </a:xfrm>
            <a:custGeom>
              <a:avLst/>
              <a:gdLst/>
              <a:ahLst/>
              <a:cxnLst/>
              <a:rect l="0" t="0" r="0" b="0"/>
              <a:pathLst>
                <a:path w="2453641" h="1619251">
                  <a:moveTo>
                    <a:pt x="0" y="0"/>
                  </a:moveTo>
                  <a:lnTo>
                    <a:pt x="1226820" y="1619250"/>
                  </a:lnTo>
                  <a:lnTo>
                    <a:pt x="2453640" y="0"/>
                  </a:lnTo>
                </a:path>
              </a:pathLst>
            </a:custGeom>
            <a:solidFill>
              <a:schemeClr val="accent1">
                <a:lumMod val="60000"/>
                <a:lumOff val="40000"/>
              </a:schemeClr>
            </a:solid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dk1"/>
                </a:solidFill>
              </a:endParaRPr>
            </a:p>
          </p:txBody>
        </p:sp>
        <p:sp>
          <p:nvSpPr>
            <p:cNvPr id="128" name="PA_ImportSvg_636991326096078177"/>
            <p:cNvSpPr/>
            <p:nvPr>
              <p:custDataLst>
                <p:tags r:id="rId19"/>
              </p:custDataLst>
            </p:nvPr>
          </p:nvSpPr>
          <p:spPr>
            <a:xfrm>
              <a:off x="2966720" y="1722120"/>
              <a:ext cx="2294891" cy="5535931"/>
            </a:xfrm>
            <a:custGeom>
              <a:avLst/>
              <a:gdLst/>
              <a:ahLst/>
              <a:cxnLst/>
              <a:rect l="l" t="t" r="r" b="b"/>
              <a:pathLst>
                <a:path w="2294891" h="5535931">
                  <a:moveTo>
                    <a:pt x="2294890" y="1906270"/>
                  </a:moveTo>
                  <a:lnTo>
                    <a:pt x="2294890" y="3685540"/>
                  </a:lnTo>
                  <a:cubicBezTo>
                    <a:pt x="2294890" y="4090670"/>
                    <a:pt x="2279650" y="4382770"/>
                    <a:pt x="2246630" y="4569460"/>
                  </a:cubicBezTo>
                  <a:cubicBezTo>
                    <a:pt x="2213610" y="4753610"/>
                    <a:pt x="2147570" y="4925060"/>
                    <a:pt x="2047240" y="5086350"/>
                  </a:cubicBezTo>
                  <a:cubicBezTo>
                    <a:pt x="1944370" y="5247641"/>
                    <a:pt x="1824990" y="5363210"/>
                    <a:pt x="1681480" y="5430520"/>
                  </a:cubicBezTo>
                  <a:cubicBezTo>
                    <a:pt x="1537970" y="5501640"/>
                    <a:pt x="1380490" y="5535930"/>
                    <a:pt x="1201420" y="5535930"/>
                  </a:cubicBezTo>
                  <a:cubicBezTo>
                    <a:pt x="969010" y="5535930"/>
                    <a:pt x="774700" y="5499100"/>
                    <a:pt x="621030" y="5426710"/>
                  </a:cubicBezTo>
                  <a:cubicBezTo>
                    <a:pt x="467360" y="5351780"/>
                    <a:pt x="345440" y="5240020"/>
                    <a:pt x="252730" y="5082541"/>
                  </a:cubicBezTo>
                  <a:cubicBezTo>
                    <a:pt x="161290" y="4925060"/>
                    <a:pt x="96520" y="4763771"/>
                    <a:pt x="58420" y="4592321"/>
                  </a:cubicBezTo>
                  <a:cubicBezTo>
                    <a:pt x="20320" y="4419600"/>
                    <a:pt x="0" y="4146550"/>
                    <a:pt x="0" y="3771900"/>
                  </a:cubicBezTo>
                  <a:lnTo>
                    <a:pt x="0" y="1906270"/>
                  </a:lnTo>
                  <a:cubicBezTo>
                    <a:pt x="0" y="1416050"/>
                    <a:pt x="30480" y="1047750"/>
                    <a:pt x="91440" y="805180"/>
                  </a:cubicBezTo>
                  <a:cubicBezTo>
                    <a:pt x="152400" y="561340"/>
                    <a:pt x="275590" y="367030"/>
                    <a:pt x="459740" y="220980"/>
                  </a:cubicBezTo>
                  <a:cubicBezTo>
                    <a:pt x="643890" y="74930"/>
                    <a:pt x="866140" y="0"/>
                    <a:pt x="1129030" y="0"/>
                  </a:cubicBezTo>
                  <a:cubicBezTo>
                    <a:pt x="1343660" y="0"/>
                    <a:pt x="1532890" y="52070"/>
                    <a:pt x="1701800" y="153670"/>
                  </a:cubicBezTo>
                  <a:cubicBezTo>
                    <a:pt x="1870710" y="255270"/>
                    <a:pt x="1995170" y="382270"/>
                    <a:pt x="2080260" y="528320"/>
                  </a:cubicBezTo>
                  <a:cubicBezTo>
                    <a:pt x="2165361" y="674364"/>
                    <a:pt x="2221230" y="839470"/>
                    <a:pt x="2249170" y="1026160"/>
                  </a:cubicBezTo>
                  <a:cubicBezTo>
                    <a:pt x="2279650" y="1210310"/>
                    <a:pt x="2294890" y="1502410"/>
                    <a:pt x="2294890" y="1906270"/>
                  </a:cubicBezTo>
                  <a:close/>
                  <a:moveTo>
                    <a:pt x="1320800" y="1460500"/>
                  </a:moveTo>
                  <a:cubicBezTo>
                    <a:pt x="1320800" y="1176020"/>
                    <a:pt x="1310640" y="999490"/>
                    <a:pt x="1290320" y="928370"/>
                  </a:cubicBezTo>
                  <a:cubicBezTo>
                    <a:pt x="1270000" y="857250"/>
                    <a:pt x="1224280" y="819150"/>
                    <a:pt x="1149350" y="819150"/>
                  </a:cubicBezTo>
                  <a:cubicBezTo>
                    <a:pt x="1078230" y="819150"/>
                    <a:pt x="1028700" y="855980"/>
                    <a:pt x="1005840" y="930910"/>
                  </a:cubicBezTo>
                  <a:cubicBezTo>
                    <a:pt x="982980" y="1005840"/>
                    <a:pt x="970280" y="1182370"/>
                    <a:pt x="970280" y="1455420"/>
                  </a:cubicBezTo>
                  <a:lnTo>
                    <a:pt x="970280" y="4055110"/>
                  </a:lnTo>
                  <a:cubicBezTo>
                    <a:pt x="970280" y="4366260"/>
                    <a:pt x="980440" y="4549140"/>
                    <a:pt x="1003300" y="4613910"/>
                  </a:cubicBezTo>
                  <a:cubicBezTo>
                    <a:pt x="1023621" y="4677410"/>
                    <a:pt x="1071880" y="4707890"/>
                    <a:pt x="1144271" y="4707890"/>
                  </a:cubicBezTo>
                  <a:cubicBezTo>
                    <a:pt x="1216661" y="4707890"/>
                    <a:pt x="1264921" y="4671060"/>
                    <a:pt x="1287780" y="4596130"/>
                  </a:cubicBezTo>
                  <a:cubicBezTo>
                    <a:pt x="1310645" y="4521202"/>
                    <a:pt x="1320800" y="4352290"/>
                    <a:pt x="1320800" y="4094480"/>
                  </a:cubicBezTo>
                  <a:lnTo>
                    <a:pt x="1320800" y="1460500"/>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103" name="任意多边形: 形状 102"/>
            <p:cNvSpPr/>
            <p:nvPr>
              <p:custDataLst>
                <p:tags r:id="rId20"/>
              </p:custDataLst>
            </p:nvPr>
          </p:nvSpPr>
          <p:spPr>
            <a:xfrm>
              <a:off x="872490" y="3500120"/>
              <a:ext cx="1" cy="1"/>
            </a:xfrm>
            <a:custGeom>
              <a:avLst/>
              <a:gdLst/>
              <a:ahLst/>
              <a:cxnLst/>
              <a:rect l="0" t="0" r="0" b="0"/>
              <a:pathLst>
                <a:path w="1" h="1">
                  <a:moveTo>
                    <a:pt x="0" y="0"/>
                  </a:moveTo>
                  <a:close/>
                </a:path>
              </a:pathLst>
            </a:custGeom>
            <a:solidFill>
              <a:srgbClr val="469D9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4" name="任意多边形: 形状 103"/>
            <p:cNvSpPr/>
            <p:nvPr>
              <p:custDataLst>
                <p:tags r:id="rId21"/>
              </p:custDataLst>
            </p:nvPr>
          </p:nvSpPr>
          <p:spPr>
            <a:xfrm>
              <a:off x="5488940" y="1725930"/>
              <a:ext cx="2153921" cy="5411471"/>
            </a:xfrm>
            <a:custGeom>
              <a:avLst/>
              <a:gdLst/>
              <a:ahLst/>
              <a:cxnLst/>
              <a:rect l="0" t="0" r="0" b="0"/>
              <a:pathLst>
                <a:path w="2153921" h="5411471">
                  <a:moveTo>
                    <a:pt x="2071370" y="4700270"/>
                  </a:moveTo>
                  <a:lnTo>
                    <a:pt x="2071370" y="5218430"/>
                  </a:lnTo>
                  <a:cubicBezTo>
                    <a:pt x="2071370" y="5325110"/>
                    <a:pt x="2010410" y="5411470"/>
                    <a:pt x="1934210" y="5411470"/>
                  </a:cubicBezTo>
                  <a:lnTo>
                    <a:pt x="137160" y="5411470"/>
                  </a:lnTo>
                  <a:cubicBezTo>
                    <a:pt x="60960" y="5411470"/>
                    <a:pt x="0" y="5325110"/>
                    <a:pt x="0" y="5217160"/>
                  </a:cubicBezTo>
                  <a:lnTo>
                    <a:pt x="0" y="4707890"/>
                  </a:lnTo>
                  <a:cubicBezTo>
                    <a:pt x="0" y="4672330"/>
                    <a:pt x="7620" y="4636770"/>
                    <a:pt x="20320" y="4606290"/>
                  </a:cubicBezTo>
                  <a:cubicBezTo>
                    <a:pt x="621030" y="3220720"/>
                    <a:pt x="979170" y="2362200"/>
                    <a:pt x="1093471" y="2030730"/>
                  </a:cubicBezTo>
                  <a:cubicBezTo>
                    <a:pt x="1209040" y="1695450"/>
                    <a:pt x="1267461" y="1433830"/>
                    <a:pt x="1267461" y="1244600"/>
                  </a:cubicBezTo>
                  <a:cubicBezTo>
                    <a:pt x="1267461" y="1099820"/>
                    <a:pt x="1249680" y="993140"/>
                    <a:pt x="1215391" y="922020"/>
                  </a:cubicBezTo>
                  <a:cubicBezTo>
                    <a:pt x="1179831" y="850900"/>
                    <a:pt x="1127761" y="815340"/>
                    <a:pt x="1055371" y="815340"/>
                  </a:cubicBezTo>
                  <a:cubicBezTo>
                    <a:pt x="984251" y="815340"/>
                    <a:pt x="930912" y="854710"/>
                    <a:pt x="895351" y="933450"/>
                  </a:cubicBezTo>
                  <a:cubicBezTo>
                    <a:pt x="859791" y="1012190"/>
                    <a:pt x="843281" y="1168400"/>
                    <a:pt x="843281" y="1402080"/>
                  </a:cubicBezTo>
                  <a:lnTo>
                    <a:pt x="843281" y="1715770"/>
                  </a:lnTo>
                  <a:cubicBezTo>
                    <a:pt x="843281" y="1822450"/>
                    <a:pt x="782321" y="1908810"/>
                    <a:pt x="706121" y="1908810"/>
                  </a:cubicBezTo>
                  <a:lnTo>
                    <a:pt x="137160" y="1908810"/>
                  </a:lnTo>
                  <a:cubicBezTo>
                    <a:pt x="60960" y="1908810"/>
                    <a:pt x="0" y="1822450"/>
                    <a:pt x="0" y="1715770"/>
                  </a:cubicBezTo>
                  <a:lnTo>
                    <a:pt x="0" y="1715770"/>
                  </a:lnTo>
                  <a:cubicBezTo>
                    <a:pt x="0" y="1418590"/>
                    <a:pt x="11430" y="1183640"/>
                    <a:pt x="33020" y="1012190"/>
                  </a:cubicBezTo>
                  <a:cubicBezTo>
                    <a:pt x="54610" y="840740"/>
                    <a:pt x="107950" y="671830"/>
                    <a:pt x="194310" y="505460"/>
                  </a:cubicBezTo>
                  <a:cubicBezTo>
                    <a:pt x="279401" y="339090"/>
                    <a:pt x="391160" y="213360"/>
                    <a:pt x="527051" y="128270"/>
                  </a:cubicBezTo>
                  <a:cubicBezTo>
                    <a:pt x="664210" y="43180"/>
                    <a:pt x="828041" y="0"/>
                    <a:pt x="1018540" y="0"/>
                  </a:cubicBezTo>
                  <a:cubicBezTo>
                    <a:pt x="1393190" y="0"/>
                    <a:pt x="1675130" y="130810"/>
                    <a:pt x="1866900" y="392430"/>
                  </a:cubicBezTo>
                  <a:cubicBezTo>
                    <a:pt x="2058670" y="654050"/>
                    <a:pt x="2153920" y="984250"/>
                    <a:pt x="2153920" y="1384300"/>
                  </a:cubicBezTo>
                  <a:cubicBezTo>
                    <a:pt x="2153920" y="1687830"/>
                    <a:pt x="2099310" y="2009140"/>
                    <a:pt x="1992630" y="2348230"/>
                  </a:cubicBezTo>
                  <a:cubicBezTo>
                    <a:pt x="1894840" y="2655570"/>
                    <a:pt x="1625599" y="3274060"/>
                    <a:pt x="1182370" y="4204970"/>
                  </a:cubicBezTo>
                  <a:cubicBezTo>
                    <a:pt x="1121410" y="4333240"/>
                    <a:pt x="1186180" y="4505960"/>
                    <a:pt x="1295400" y="4505960"/>
                  </a:cubicBezTo>
                  <a:lnTo>
                    <a:pt x="1932940" y="4505960"/>
                  </a:lnTo>
                  <a:cubicBezTo>
                    <a:pt x="2009140" y="4507230"/>
                    <a:pt x="2071370" y="4593590"/>
                    <a:pt x="2071370" y="470027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5" name="椭圆 104"/>
            <p:cNvSpPr/>
            <p:nvPr>
              <p:custDataLst>
                <p:tags r:id="rId22"/>
              </p:custDataLst>
            </p:nvPr>
          </p:nvSpPr>
          <p:spPr>
            <a:xfrm>
              <a:off x="1753870" y="138430"/>
              <a:ext cx="7172960" cy="4909820"/>
            </a:xfrm>
            <a:prstGeom prst="ellipse">
              <a:avLst/>
            </a:prstGeom>
            <a:solidFill>
              <a:schemeClr val="lt1">
                <a:alpha val="2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9" name="文本框 8"/>
          <p:cNvSpPr txBox="1"/>
          <p:nvPr>
            <p:custDataLst>
              <p:tags r:id="rId2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12" name="文本框 11"/>
          <p:cNvSpPr txBox="1"/>
          <p:nvPr>
            <p:custDataLst>
              <p:tags r:id="rId24"/>
            </p:custDataLst>
          </p:nvPr>
        </p:nvSpPr>
        <p:spPr>
          <a:xfrm>
            <a:off x="1825625" y="1137285"/>
            <a:ext cx="6132830" cy="2543810"/>
          </a:xfrm>
          <a:prstGeom prst="rect">
            <a:avLst/>
          </a:prstGeom>
          <a:noFill/>
        </p:spPr>
        <p:txBody>
          <a:bodyPr wrap="square" lIns="101600" tIns="0" rIns="82550" bIns="0" rtlCol="0" anchor="t" anchorCtr="0">
            <a:sp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00"/>
              </a:spcBef>
              <a:spcAft>
                <a:spcPts val="0"/>
              </a:spcAft>
              <a:buSzPct val="100000"/>
              <a:buNone/>
            </a:pPr>
            <a:r>
              <a:rPr lang="en-US" altLang="zh-CN" sz="1400" spc="30" dirty="0">
                <a:ln w="3175">
                  <a:noFill/>
                  <a:prstDash val="dash"/>
                </a:ln>
                <a:solidFill>
                  <a:schemeClr val="tx1"/>
                </a:solidFill>
                <a:latin typeface="微软雅黑" charset="-122"/>
                <a:ea typeface="微软雅黑" charset="-122"/>
                <a:sym typeface="+mn-ea"/>
              </a:rPr>
              <a:t>2</a:t>
            </a:r>
            <a:r>
              <a:rPr lang="zh-CN" altLang="en-US" sz="1400" spc="30" dirty="0">
                <a:ln w="3175">
                  <a:noFill/>
                  <a:prstDash val="dash"/>
                </a:ln>
                <a:solidFill>
                  <a:schemeClr val="tx1"/>
                </a:solidFill>
                <a:latin typeface="微软雅黑" charset="-122"/>
                <a:ea typeface="微软雅黑" charset="-122"/>
                <a:sym typeface="+mn-ea"/>
              </a:rPr>
              <a:t>轮发放问卷</a:t>
            </a:r>
            <a:r>
              <a:rPr lang="en-US" altLang="zh-CN" sz="1400" spc="30" dirty="0">
                <a:ln w="3175">
                  <a:noFill/>
                  <a:prstDash val="dash"/>
                </a:ln>
                <a:solidFill>
                  <a:schemeClr val="tx1"/>
                </a:solidFill>
                <a:latin typeface="微软雅黑" charset="-122"/>
                <a:ea typeface="微软雅黑" charset="-122"/>
                <a:sym typeface="+mn-ea"/>
              </a:rPr>
              <a:t>16</a:t>
            </a:r>
            <a:r>
              <a:rPr lang="zh-CN" altLang="en-US" sz="1400" spc="30" dirty="0">
                <a:ln w="3175">
                  <a:noFill/>
                  <a:prstDash val="dash"/>
                </a:ln>
                <a:solidFill>
                  <a:schemeClr val="tx1"/>
                </a:solidFill>
                <a:latin typeface="微软雅黑" charset="-122"/>
                <a:ea typeface="微软雅黑" charset="-122"/>
                <a:sym typeface="+mn-ea"/>
              </a:rPr>
              <a:t>份，第一轮问卷</a:t>
            </a:r>
            <a:r>
              <a:rPr lang="zh-CN" altLang="en-US" sz="1400" spc="30" dirty="0">
                <a:ln w="3175">
                  <a:noFill/>
                  <a:prstDash val="dash"/>
                </a:ln>
                <a:solidFill>
                  <a:srgbClr val="C00000"/>
                </a:solidFill>
                <a:latin typeface="微软雅黑" charset="-122"/>
                <a:ea typeface="微软雅黑" charset="-122"/>
                <a:sym typeface="+mn-ea"/>
              </a:rPr>
              <a:t>回收率为</a:t>
            </a:r>
            <a:r>
              <a:rPr lang="en-US" altLang="zh-CN" sz="1400" spc="30" dirty="0">
                <a:ln w="3175">
                  <a:noFill/>
                  <a:prstDash val="dash"/>
                </a:ln>
                <a:solidFill>
                  <a:srgbClr val="C00000"/>
                </a:solidFill>
                <a:latin typeface="微软雅黑" charset="-122"/>
                <a:ea typeface="微软雅黑" charset="-122"/>
                <a:sym typeface="+mn-ea"/>
              </a:rPr>
              <a:t>100%</a:t>
            </a:r>
            <a:r>
              <a:rPr lang="zh-CN" altLang="en-US" sz="1400" spc="30" dirty="0">
                <a:ln w="3175">
                  <a:noFill/>
                  <a:prstDash val="dash"/>
                </a:ln>
                <a:solidFill>
                  <a:schemeClr val="tx1"/>
                </a:solidFill>
                <a:latin typeface="微软雅黑" charset="-122"/>
                <a:ea typeface="微软雅黑" charset="-122"/>
                <a:sym typeface="+mn-ea"/>
              </a:rPr>
              <a:t>，第二轮发放问卷</a:t>
            </a:r>
            <a:r>
              <a:rPr lang="en-US" altLang="zh-CN" sz="1400" spc="30" dirty="0">
                <a:ln w="3175">
                  <a:noFill/>
                  <a:prstDash val="dash"/>
                </a:ln>
                <a:solidFill>
                  <a:schemeClr val="tx1"/>
                </a:solidFill>
                <a:latin typeface="微软雅黑" charset="-122"/>
                <a:ea typeface="微软雅黑" charset="-122"/>
                <a:sym typeface="+mn-ea"/>
              </a:rPr>
              <a:t>16</a:t>
            </a:r>
            <a:r>
              <a:rPr lang="zh-CN" altLang="en-US" sz="1400" spc="30" dirty="0">
                <a:ln w="3175">
                  <a:noFill/>
                  <a:prstDash val="dash"/>
                </a:ln>
                <a:solidFill>
                  <a:schemeClr val="tx1"/>
                </a:solidFill>
                <a:latin typeface="微软雅黑" charset="-122"/>
                <a:ea typeface="微软雅黑" charset="-122"/>
                <a:sym typeface="+mn-ea"/>
              </a:rPr>
              <a:t>份，回收</a:t>
            </a:r>
            <a:r>
              <a:rPr lang="en-US" altLang="zh-CN" sz="1400" spc="30" dirty="0">
                <a:ln w="3175">
                  <a:noFill/>
                  <a:prstDash val="dash"/>
                </a:ln>
                <a:solidFill>
                  <a:schemeClr val="tx1"/>
                </a:solidFill>
                <a:latin typeface="微软雅黑" charset="-122"/>
                <a:ea typeface="微软雅黑" charset="-122"/>
                <a:sym typeface="+mn-ea"/>
              </a:rPr>
              <a:t>15</a:t>
            </a:r>
            <a:r>
              <a:rPr lang="zh-CN" altLang="en-US" sz="1400" spc="30" dirty="0">
                <a:ln w="3175">
                  <a:noFill/>
                  <a:prstDash val="dash"/>
                </a:ln>
                <a:solidFill>
                  <a:schemeClr val="tx1"/>
                </a:solidFill>
                <a:latin typeface="微软雅黑" charset="-122"/>
                <a:ea typeface="微软雅黑" charset="-122"/>
                <a:sym typeface="+mn-ea"/>
              </a:rPr>
              <a:t>份，</a:t>
            </a:r>
            <a:r>
              <a:rPr lang="zh-CN" altLang="en-US" sz="1400" spc="30" dirty="0">
                <a:ln w="3175">
                  <a:noFill/>
                  <a:prstDash val="dash"/>
                </a:ln>
                <a:solidFill>
                  <a:srgbClr val="C00000"/>
                </a:solidFill>
                <a:latin typeface="微软雅黑" charset="-122"/>
                <a:ea typeface="微软雅黑" charset="-122"/>
                <a:sym typeface="+mn-ea"/>
              </a:rPr>
              <a:t>回收率为</a:t>
            </a:r>
            <a:r>
              <a:rPr lang="en-US" altLang="zh-CN" sz="1400" spc="30" dirty="0">
                <a:ln w="3175">
                  <a:noFill/>
                  <a:prstDash val="dash"/>
                </a:ln>
                <a:solidFill>
                  <a:srgbClr val="C00000"/>
                </a:solidFill>
                <a:latin typeface="微软雅黑" charset="-122"/>
                <a:ea typeface="微软雅黑" charset="-122"/>
                <a:sym typeface="+mn-ea"/>
              </a:rPr>
              <a:t>93.75%</a:t>
            </a:r>
            <a:r>
              <a:rPr lang="zh-CN" altLang="en-US" sz="1400" spc="30" dirty="0">
                <a:ln w="3175">
                  <a:noFill/>
                  <a:prstDash val="dash"/>
                </a:ln>
                <a:solidFill>
                  <a:schemeClr val="tx1"/>
                </a:solidFill>
                <a:latin typeface="微软雅黑" charset="-122"/>
                <a:ea typeface="微软雅黑" charset="-122"/>
                <a:sym typeface="+mn-ea"/>
              </a:rPr>
              <a:t>。第</a:t>
            </a:r>
            <a:r>
              <a:rPr lang="en-US" altLang="zh-CN" sz="1400" spc="30" dirty="0">
                <a:ln w="3175">
                  <a:noFill/>
                  <a:prstDash val="dash"/>
                </a:ln>
                <a:solidFill>
                  <a:schemeClr val="tx1"/>
                </a:solidFill>
                <a:latin typeface="微软雅黑" charset="-122"/>
                <a:ea typeface="微软雅黑" charset="-122"/>
                <a:sym typeface="+mn-ea"/>
              </a:rPr>
              <a:t>1</a:t>
            </a:r>
            <a:r>
              <a:rPr lang="zh-CN" altLang="en-US" sz="1400" spc="30" dirty="0">
                <a:ln w="3175">
                  <a:noFill/>
                  <a:prstDash val="dash"/>
                </a:ln>
                <a:solidFill>
                  <a:schemeClr val="tx1"/>
                </a:solidFill>
                <a:latin typeface="微软雅黑" charset="-122"/>
                <a:ea typeface="微软雅黑" charset="-122"/>
                <a:sym typeface="+mn-ea"/>
              </a:rPr>
              <a:t>轮函询中有</a:t>
            </a:r>
            <a:r>
              <a:rPr lang="en-US" altLang="zh-CN" sz="1400" spc="30" dirty="0">
                <a:ln w="3175">
                  <a:noFill/>
                  <a:prstDash val="dash"/>
                </a:ln>
                <a:solidFill>
                  <a:srgbClr val="C00000"/>
                </a:solidFill>
                <a:latin typeface="微软雅黑" charset="-122"/>
                <a:ea typeface="微软雅黑" charset="-122"/>
                <a:sym typeface="+mn-ea"/>
              </a:rPr>
              <a:t>10</a:t>
            </a:r>
            <a:r>
              <a:rPr lang="zh-CN" altLang="en-US" sz="1400" spc="30" dirty="0">
                <a:ln w="3175">
                  <a:noFill/>
                  <a:prstDash val="dash"/>
                </a:ln>
                <a:solidFill>
                  <a:srgbClr val="C00000"/>
                </a:solidFill>
                <a:latin typeface="微软雅黑" charset="-122"/>
                <a:ea typeface="微软雅黑" charset="-122"/>
                <a:sym typeface="+mn-ea"/>
              </a:rPr>
              <a:t>名</a:t>
            </a:r>
            <a:r>
              <a:rPr lang="zh-CN" altLang="en-US" sz="1400" spc="30" dirty="0">
                <a:ln w="3175">
                  <a:noFill/>
                  <a:prstDash val="dash"/>
                </a:ln>
                <a:solidFill>
                  <a:schemeClr val="tx1"/>
                </a:solidFill>
                <a:latin typeface="微软雅黑" charset="-122"/>
                <a:ea typeface="微软雅黑" charset="-122"/>
                <a:sym typeface="+mn-ea"/>
              </a:rPr>
              <a:t>专家提出了修改意见，第</a:t>
            </a:r>
            <a:r>
              <a:rPr lang="en-US" altLang="zh-CN" sz="1400" spc="30" dirty="0">
                <a:ln w="3175">
                  <a:noFill/>
                  <a:prstDash val="dash"/>
                </a:ln>
                <a:solidFill>
                  <a:schemeClr val="tx1"/>
                </a:solidFill>
                <a:latin typeface="微软雅黑" charset="-122"/>
                <a:ea typeface="微软雅黑" charset="-122"/>
                <a:sym typeface="+mn-ea"/>
              </a:rPr>
              <a:t>2</a:t>
            </a:r>
            <a:r>
              <a:rPr lang="zh-CN" altLang="en-US" sz="1400" spc="30" dirty="0">
                <a:ln w="3175">
                  <a:noFill/>
                  <a:prstDash val="dash"/>
                </a:ln>
                <a:solidFill>
                  <a:schemeClr val="tx1"/>
                </a:solidFill>
                <a:latin typeface="微软雅黑" charset="-122"/>
                <a:ea typeface="微软雅黑" charset="-122"/>
                <a:sym typeface="+mn-ea"/>
              </a:rPr>
              <a:t>轮函询中有</a:t>
            </a:r>
            <a:r>
              <a:rPr lang="en-US" altLang="zh-CN" sz="1400" spc="30" dirty="0">
                <a:ln w="3175">
                  <a:noFill/>
                  <a:prstDash val="dash"/>
                </a:ln>
                <a:solidFill>
                  <a:srgbClr val="C00000"/>
                </a:solidFill>
                <a:latin typeface="微软雅黑" charset="-122"/>
                <a:ea typeface="微软雅黑" charset="-122"/>
                <a:sym typeface="+mn-ea"/>
              </a:rPr>
              <a:t>8</a:t>
            </a:r>
            <a:r>
              <a:rPr lang="zh-CN" altLang="en-US" sz="1400" spc="30" dirty="0">
                <a:ln w="3175">
                  <a:noFill/>
                  <a:prstDash val="dash"/>
                </a:ln>
                <a:solidFill>
                  <a:srgbClr val="C00000"/>
                </a:solidFill>
                <a:latin typeface="微软雅黑" charset="-122"/>
                <a:ea typeface="微软雅黑" charset="-122"/>
                <a:sym typeface="+mn-ea"/>
              </a:rPr>
              <a:t>名</a:t>
            </a:r>
            <a:r>
              <a:rPr lang="zh-CN" altLang="en-US" sz="1400" spc="30" dirty="0">
                <a:ln w="3175">
                  <a:noFill/>
                  <a:prstDash val="dash"/>
                </a:ln>
                <a:solidFill>
                  <a:schemeClr val="tx1"/>
                </a:solidFill>
                <a:latin typeface="微软雅黑" charset="-122"/>
                <a:ea typeface="微软雅黑" charset="-122"/>
                <a:sym typeface="+mn-ea"/>
              </a:rPr>
              <a:t>专家提出了修改意见，说明专家对本研究有较高的积极性</a:t>
            </a:r>
            <a:endParaRPr lang="zh-CN" altLang="en-US" sz="1400"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z="1400" spc="30" dirty="0">
                <a:ln w="3175">
                  <a:noFill/>
                  <a:prstDash val="dash"/>
                </a:ln>
                <a:solidFill>
                  <a:schemeClr val="tx1"/>
                </a:solidFill>
                <a:latin typeface="微软雅黑" charset="-122"/>
                <a:ea typeface="微软雅黑" charset="-122"/>
                <a:sym typeface="+mn-ea"/>
              </a:rPr>
              <a:t>专家权威系数（Cr）通常用来体现参与德尔菲咨询的专家的权威程度，其数值越大，专家咨询的可信度越高，计算公式Cr=（Ca+CS）/2，Ca代表专家对咨询内容做出判断的依据，CS代表专家对咨询内容的熟悉程度。</a:t>
            </a:r>
            <a:r>
              <a:rPr lang="en-US" altLang="zh-CN" sz="1400" spc="30" dirty="0">
                <a:ln w="3175">
                  <a:noFill/>
                  <a:prstDash val="dash"/>
                </a:ln>
                <a:solidFill>
                  <a:srgbClr val="C00000"/>
                </a:solidFill>
                <a:latin typeface="微软雅黑" charset="-122"/>
                <a:ea typeface="微软雅黑" charset="-122"/>
                <a:sym typeface="+mn-ea"/>
              </a:rPr>
              <a:t>Ca</a:t>
            </a:r>
            <a:r>
              <a:rPr lang="zh-CN" altLang="en-US" sz="1400" spc="30" dirty="0">
                <a:ln w="3175">
                  <a:noFill/>
                  <a:prstDash val="dash"/>
                </a:ln>
                <a:solidFill>
                  <a:srgbClr val="C00000"/>
                </a:solidFill>
                <a:latin typeface="微软雅黑" charset="-122"/>
                <a:ea typeface="微软雅黑" charset="-122"/>
                <a:sym typeface="+mn-ea"/>
              </a:rPr>
              <a:t>为</a:t>
            </a:r>
            <a:r>
              <a:rPr lang="en-US" altLang="zh-CN" sz="1400" spc="30" dirty="0">
                <a:ln w="3175">
                  <a:noFill/>
                  <a:prstDash val="dash"/>
                </a:ln>
                <a:solidFill>
                  <a:srgbClr val="C00000"/>
                </a:solidFill>
                <a:latin typeface="微软雅黑" charset="-122"/>
                <a:ea typeface="微软雅黑" charset="-122"/>
                <a:sym typeface="+mn-ea"/>
              </a:rPr>
              <a:t>0.96</a:t>
            </a:r>
            <a:r>
              <a:rPr lang="zh-CN" altLang="en-US" sz="1400" spc="30" dirty="0">
                <a:ln w="3175">
                  <a:noFill/>
                  <a:prstDash val="dash"/>
                </a:ln>
                <a:solidFill>
                  <a:srgbClr val="C00000"/>
                </a:solidFill>
                <a:latin typeface="微软雅黑" charset="-122"/>
                <a:ea typeface="微软雅黑" charset="-122"/>
                <a:sym typeface="+mn-ea"/>
              </a:rPr>
              <a:t>、</a:t>
            </a:r>
            <a:r>
              <a:rPr lang="en-US" altLang="zh-CN" sz="1400" spc="30" dirty="0">
                <a:ln w="3175">
                  <a:noFill/>
                  <a:prstDash val="dash"/>
                </a:ln>
                <a:solidFill>
                  <a:srgbClr val="C00000"/>
                </a:solidFill>
                <a:latin typeface="微软雅黑" charset="-122"/>
                <a:ea typeface="微软雅黑" charset="-122"/>
                <a:sym typeface="+mn-ea"/>
              </a:rPr>
              <a:t>Cs</a:t>
            </a:r>
            <a:r>
              <a:rPr lang="zh-CN" altLang="en-US" sz="1400" spc="30" dirty="0">
                <a:ln w="3175">
                  <a:noFill/>
                  <a:prstDash val="dash"/>
                </a:ln>
                <a:solidFill>
                  <a:srgbClr val="C00000"/>
                </a:solidFill>
                <a:latin typeface="微软雅黑" charset="-122"/>
                <a:ea typeface="微软雅黑" charset="-122"/>
                <a:sym typeface="+mn-ea"/>
              </a:rPr>
              <a:t>为</a:t>
            </a:r>
            <a:r>
              <a:rPr lang="en-US" altLang="zh-CN" sz="1400" spc="30" dirty="0">
                <a:ln w="3175">
                  <a:noFill/>
                  <a:prstDash val="dash"/>
                </a:ln>
                <a:solidFill>
                  <a:srgbClr val="C00000"/>
                </a:solidFill>
                <a:latin typeface="微软雅黑" charset="-122"/>
                <a:ea typeface="微软雅黑" charset="-122"/>
                <a:sym typeface="+mn-ea"/>
              </a:rPr>
              <a:t>0.92</a:t>
            </a:r>
            <a:r>
              <a:rPr lang="zh-CN" altLang="en-US" sz="1400" spc="30" dirty="0">
                <a:ln w="3175">
                  <a:noFill/>
                  <a:prstDash val="dash"/>
                </a:ln>
                <a:solidFill>
                  <a:srgbClr val="C00000"/>
                </a:solidFill>
                <a:latin typeface="微软雅黑" charset="-122"/>
                <a:ea typeface="微软雅黑" charset="-122"/>
                <a:sym typeface="+mn-ea"/>
              </a:rPr>
              <a:t>，</a:t>
            </a:r>
            <a:r>
              <a:rPr lang="zh-CN" altLang="en-US" sz="1400" spc="30" dirty="0">
                <a:ln w="3175">
                  <a:noFill/>
                  <a:prstDash val="dash"/>
                </a:ln>
                <a:solidFill>
                  <a:schemeClr val="tx1"/>
                </a:solidFill>
                <a:latin typeface="微软雅黑" charset="-122"/>
                <a:ea typeface="微软雅黑" charset="-122"/>
                <a:sym typeface="+mn-ea"/>
              </a:rPr>
              <a:t>专家权威系数</a:t>
            </a:r>
            <a:r>
              <a:rPr lang="en-US" altLang="zh-CN" sz="1400" spc="30" dirty="0">
                <a:ln w="3175">
                  <a:noFill/>
                  <a:prstDash val="dash"/>
                </a:ln>
                <a:solidFill>
                  <a:srgbClr val="C00000"/>
                </a:solidFill>
                <a:latin typeface="微软雅黑" charset="-122"/>
                <a:ea typeface="微软雅黑" charset="-122"/>
                <a:sym typeface="+mn-ea"/>
              </a:rPr>
              <a:t>Cr</a:t>
            </a:r>
            <a:r>
              <a:rPr lang="zh-CN" altLang="en-US" sz="1400" spc="30" dirty="0">
                <a:ln w="3175">
                  <a:noFill/>
                  <a:prstDash val="dash"/>
                </a:ln>
                <a:solidFill>
                  <a:srgbClr val="C00000"/>
                </a:solidFill>
                <a:latin typeface="微软雅黑" charset="-122"/>
                <a:ea typeface="微软雅黑" charset="-122"/>
                <a:sym typeface="+mn-ea"/>
              </a:rPr>
              <a:t>均为</a:t>
            </a:r>
            <a:r>
              <a:rPr lang="en-US" altLang="zh-CN" sz="1400" spc="30" dirty="0">
                <a:ln w="3175">
                  <a:noFill/>
                  <a:prstDash val="dash"/>
                </a:ln>
                <a:solidFill>
                  <a:srgbClr val="C00000"/>
                </a:solidFill>
                <a:latin typeface="微软雅黑" charset="-122"/>
                <a:ea typeface="微软雅黑" charset="-122"/>
                <a:sym typeface="+mn-ea"/>
              </a:rPr>
              <a:t>0.94</a:t>
            </a:r>
            <a:endParaRPr lang="en-US" altLang="zh-CN" sz="1400" spc="30" dirty="0">
              <a:ln w="3175">
                <a:noFill/>
                <a:prstDash val="dash"/>
              </a:ln>
              <a:solidFill>
                <a:srgbClr val="C00000"/>
              </a:solidFill>
              <a:latin typeface="微软雅黑" charset="-122"/>
              <a:ea typeface="微软雅黑"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16238"/>
    </mc:Choice>
    <mc:Fallback>
      <p:transition advTm="162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7" name="文本框 16"/>
          <p:cNvSpPr txBox="1"/>
          <p:nvPr/>
        </p:nvSpPr>
        <p:spPr>
          <a:xfrm>
            <a:off x="1223645" y="772795"/>
            <a:ext cx="7663180" cy="368300"/>
          </a:xfrm>
          <a:prstGeom prst="rect">
            <a:avLst/>
          </a:prstGeom>
          <a:noFill/>
        </p:spPr>
        <p:txBody>
          <a:bodyPr wrap="square" rtlCol="0">
            <a:spAutoFit/>
          </a:bodyPr>
          <a:p>
            <a:pPr>
              <a:buClrTx/>
              <a:buSzTx/>
              <a:buFontTx/>
            </a:pPr>
            <a:r>
              <a:rPr lang="zh-CN" altLang="en-US" sz="1800">
                <a:latin typeface="黑体" panose="02010609060101010101" charset="-122"/>
                <a:ea typeface="黑体" panose="02010609060101010101" charset="-122"/>
                <a:sym typeface="+mn-ea"/>
              </a:rPr>
              <a:t>家庭照顾者在</a:t>
            </a:r>
            <a:r>
              <a:rPr lang="en-US" altLang="zh-CN" sz="1800">
                <a:latin typeface="黑体" panose="02010609060101010101" charset="-122"/>
                <a:ea typeface="黑体" panose="02010609060101010101" charset="-122"/>
                <a:sym typeface="+mn-ea"/>
              </a:rPr>
              <a:t>EB</a:t>
            </a:r>
            <a:r>
              <a:rPr lang="zh-CN" altLang="en-US" sz="1800">
                <a:latin typeface="黑体" panose="02010609060101010101" charset="-122"/>
                <a:ea typeface="黑体" panose="02010609060101010101" charset="-122"/>
                <a:sym typeface="+mn-ea"/>
              </a:rPr>
              <a:t>患儿居家伤口护理过程中</a:t>
            </a:r>
            <a:r>
              <a:rPr lang="zh-CN" altLang="en-US" sz="1800">
                <a:latin typeface="黑体" panose="02010609060101010101" charset="-122"/>
                <a:ea typeface="黑体" panose="02010609060101010101" charset="-122"/>
                <a:sym typeface="+mn-ea"/>
              </a:rPr>
              <a:t>至关重要</a:t>
            </a:r>
            <a:endParaRPr lang="zh-CN" altLang="en-US" sz="1800">
              <a:latin typeface="黑体" panose="02010609060101010101" charset="-122"/>
              <a:ea typeface="黑体" panose="02010609060101010101" charset="-122"/>
              <a:sym typeface="+mn-ea"/>
            </a:endParaRPr>
          </a:p>
        </p:txBody>
      </p:sp>
      <p:pic>
        <p:nvPicPr>
          <p:cNvPr id="18" name="图片 17" descr="2154160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3565" y="603885"/>
            <a:ext cx="639445" cy="639445"/>
          </a:xfrm>
          <a:prstGeom prst="rect">
            <a:avLst/>
          </a:prstGeom>
        </p:spPr>
      </p:pic>
      <p:grpSp>
        <p:nvGrpSpPr>
          <p:cNvPr id="33" name="组合 32"/>
          <p:cNvGrpSpPr/>
          <p:nvPr/>
        </p:nvGrpSpPr>
        <p:grpSpPr>
          <a:xfrm>
            <a:off x="332105" y="1481062"/>
            <a:ext cx="8643620" cy="314839"/>
            <a:chOff x="252" y="2492"/>
            <a:chExt cx="13612" cy="548"/>
          </a:xfrm>
        </p:grpSpPr>
        <p:sp>
          <p:nvSpPr>
            <p:cNvPr id="19" name="文本框 18"/>
            <p:cNvSpPr txBox="1"/>
            <p:nvPr/>
          </p:nvSpPr>
          <p:spPr>
            <a:xfrm>
              <a:off x="252" y="2519"/>
              <a:ext cx="2696" cy="521"/>
            </a:xfrm>
            <a:prstGeom prst="rect">
              <a:avLst/>
            </a:prstGeom>
            <a:noFill/>
          </p:spPr>
          <p:txBody>
            <a:bodyPr wrap="square" rtlCol="0">
              <a:spAutoFit/>
            </a:bodyPr>
            <a:p>
              <a:r>
                <a:rPr lang="zh-CN" altLang="en-US">
                  <a:latin typeface="黑体" panose="02010609060101010101" charset="-122"/>
                  <a:ea typeface="黑体" panose="02010609060101010101" charset="-122"/>
                </a:rPr>
                <a:t>医疗技术的</a:t>
              </a:r>
              <a:r>
                <a:rPr lang="zh-CN" altLang="en-US">
                  <a:latin typeface="黑体" panose="02010609060101010101" charset="-122"/>
                  <a:ea typeface="黑体" panose="02010609060101010101" charset="-122"/>
                </a:rPr>
                <a:t>发展</a:t>
              </a:r>
              <a:endParaRPr lang="zh-CN" altLang="en-US">
                <a:latin typeface="黑体" panose="02010609060101010101" charset="-122"/>
                <a:ea typeface="黑体" panose="02010609060101010101" charset="-122"/>
              </a:endParaRPr>
            </a:p>
          </p:txBody>
        </p:sp>
        <p:cxnSp>
          <p:nvCxnSpPr>
            <p:cNvPr id="20" name="直接箭头连接符 19"/>
            <p:cNvCxnSpPr/>
            <p:nvPr/>
          </p:nvCxnSpPr>
          <p:spPr>
            <a:xfrm>
              <a:off x="2604" y="2780"/>
              <a:ext cx="118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854" y="2492"/>
              <a:ext cx="3798" cy="521"/>
            </a:xfrm>
            <a:prstGeom prst="rect">
              <a:avLst/>
            </a:prstGeom>
            <a:noFill/>
          </p:spPr>
          <p:txBody>
            <a:bodyPr wrap="square" rtlCol="0" anchor="t">
              <a:spAutoFit/>
            </a:bodyPr>
            <a:p>
              <a:r>
                <a:rPr lang="zh-CN" altLang="en-US">
                  <a:latin typeface="黑体" panose="02010609060101010101" charset="-122"/>
                  <a:ea typeface="黑体" panose="02010609060101010101" charset="-122"/>
                  <a:sym typeface="+mn-ea"/>
                </a:rPr>
                <a:t>罕见病患儿</a:t>
              </a:r>
              <a:r>
                <a:rPr lang="zh-CN" altLang="en-US">
                  <a:latin typeface="黑体" panose="02010609060101010101" charset="-122"/>
                  <a:ea typeface="黑体" panose="02010609060101010101" charset="-122"/>
                  <a:sym typeface="+mn-ea"/>
                </a:rPr>
                <a:t>的存活率增加</a:t>
              </a:r>
              <a:endParaRPr lang="zh-CN" altLang="en-US">
                <a:latin typeface="黑体" panose="02010609060101010101" charset="-122"/>
                <a:ea typeface="黑体" panose="02010609060101010101" charset="-122"/>
                <a:sym typeface="+mn-ea"/>
              </a:endParaRPr>
            </a:p>
          </p:txBody>
        </p:sp>
        <p:cxnSp>
          <p:nvCxnSpPr>
            <p:cNvPr id="22" name="直接箭头连接符 21"/>
            <p:cNvCxnSpPr>
              <a:stCxn id="21" idx="3"/>
            </p:cNvCxnSpPr>
            <p:nvPr/>
          </p:nvCxnSpPr>
          <p:spPr>
            <a:xfrm>
              <a:off x="7652" y="2752"/>
              <a:ext cx="124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942" y="2509"/>
              <a:ext cx="4922" cy="521"/>
            </a:xfrm>
            <a:prstGeom prst="rect">
              <a:avLst/>
            </a:prstGeom>
            <a:noFill/>
            <a:ln w="9525">
              <a:noFill/>
            </a:ln>
          </p:spPr>
          <p:txBody>
            <a:bodyPr wrap="square">
              <a:spAutoFit/>
            </a:bodyPr>
            <a:p>
              <a:pPr indent="0" algn="ctr"/>
              <a:r>
                <a:rPr lang="zh-CN" altLang="en-US" b="0">
                  <a:latin typeface="黑体" panose="02010609060101010101" charset="-122"/>
                  <a:ea typeface="黑体" panose="02010609060101010101" charset="-122"/>
                  <a:cs typeface="宋体" pitchFamily="2" charset="-122"/>
                </a:rPr>
                <a:t>患儿的生活质量</a:t>
              </a:r>
              <a:r>
                <a:rPr lang="zh-CN" altLang="en-US" b="0">
                  <a:latin typeface="黑体" panose="02010609060101010101" charset="-122"/>
                  <a:ea typeface="黑体" panose="02010609060101010101" charset="-122"/>
                  <a:cs typeface="宋体" pitchFamily="2" charset="-122"/>
                </a:rPr>
                <a:t>提高</a:t>
              </a:r>
              <a:endParaRPr lang="zh-CN" altLang="en-US" b="0">
                <a:latin typeface="黑体" panose="02010609060101010101" charset="-122"/>
                <a:ea typeface="黑体" panose="02010609060101010101" charset="-122"/>
                <a:cs typeface="宋体" pitchFamily="2" charset="-122"/>
              </a:endParaRPr>
            </a:p>
          </p:txBody>
        </p:sp>
      </p:grpSp>
      <p:sp>
        <p:nvSpPr>
          <p:cNvPr id="24" name="圆角矩形 23"/>
          <p:cNvSpPr/>
          <p:nvPr/>
        </p:nvSpPr>
        <p:spPr>
          <a:xfrm>
            <a:off x="332105" y="1346200"/>
            <a:ext cx="8643620" cy="552450"/>
          </a:xfrm>
          <a:prstGeom prst="roundRect">
            <a:avLst/>
          </a:prstGeom>
          <a:noFill/>
          <a:ln>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4" name="组合 33"/>
          <p:cNvGrpSpPr/>
          <p:nvPr/>
        </p:nvGrpSpPr>
        <p:grpSpPr>
          <a:xfrm>
            <a:off x="189230" y="2103755"/>
            <a:ext cx="5080000" cy="1240790"/>
            <a:chOff x="611" y="3752"/>
            <a:chExt cx="8000" cy="1954"/>
          </a:xfrm>
        </p:grpSpPr>
        <p:sp>
          <p:nvSpPr>
            <p:cNvPr id="25" name="文本框 24"/>
            <p:cNvSpPr txBox="1"/>
            <p:nvPr/>
          </p:nvSpPr>
          <p:spPr>
            <a:xfrm>
              <a:off x="611" y="3752"/>
              <a:ext cx="7238" cy="471"/>
            </a:xfrm>
            <a:prstGeom prst="rect">
              <a:avLst/>
            </a:prstGeom>
            <a:noFill/>
          </p:spPr>
          <p:txBody>
            <a:bodyPr wrap="square" rtlCol="0">
              <a:spAutoFit/>
            </a:bodyPr>
            <a:p>
              <a:r>
                <a:rPr lang="zh-CN" altLang="en-US">
                  <a:latin typeface="黑体" panose="02010609060101010101" charset="-122"/>
                  <a:ea typeface="黑体" panose="02010609060101010101" charset="-122"/>
                </a:rPr>
                <a:t>国内针对</a:t>
              </a:r>
              <a:r>
                <a:rPr lang="en-US" altLang="zh-CN">
                  <a:latin typeface="黑体" panose="02010609060101010101" charset="-122"/>
                  <a:ea typeface="黑体" panose="02010609060101010101" charset="-122"/>
                </a:rPr>
                <a:t>EB</a:t>
              </a:r>
              <a:r>
                <a:rPr lang="zh-CN" altLang="en-US">
                  <a:latin typeface="黑体" panose="02010609060101010101" charset="-122"/>
                  <a:ea typeface="黑体" panose="02010609060101010101" charset="-122"/>
                </a:rPr>
                <a:t>的专业医疗资源</a:t>
              </a:r>
              <a:r>
                <a:rPr lang="zh-CN" altLang="en-US">
                  <a:latin typeface="黑体" panose="02010609060101010101" charset="-122"/>
                  <a:ea typeface="黑体" panose="02010609060101010101" charset="-122"/>
                </a:rPr>
                <a:t>有限</a:t>
              </a:r>
              <a:endParaRPr lang="zh-CN" altLang="en-US">
                <a:latin typeface="黑体" panose="02010609060101010101" charset="-122"/>
                <a:ea typeface="黑体" panose="02010609060101010101" charset="-122"/>
              </a:endParaRPr>
            </a:p>
          </p:txBody>
        </p:sp>
        <p:sp>
          <p:nvSpPr>
            <p:cNvPr id="29" name="文本框 28"/>
            <p:cNvSpPr txBox="1"/>
            <p:nvPr/>
          </p:nvSpPr>
          <p:spPr>
            <a:xfrm>
              <a:off x="611" y="4277"/>
              <a:ext cx="8000" cy="471"/>
            </a:xfrm>
            <a:prstGeom prst="rect">
              <a:avLst/>
            </a:prstGeom>
            <a:noFill/>
            <a:ln w="9525">
              <a:noFill/>
            </a:ln>
          </p:spPr>
          <p:txBody>
            <a:bodyPr>
              <a:spAutoFit/>
            </a:bodyPr>
            <a:p>
              <a:pPr>
                <a:buClrTx/>
                <a:buSzTx/>
                <a:buFontTx/>
              </a:pPr>
              <a:r>
                <a:rPr lang="zh-CN" altLang="en-US" b="0">
                  <a:latin typeface="黑体" panose="02010609060101010101" charset="-122"/>
                  <a:ea typeface="黑体" panose="02010609060101010101" charset="-122"/>
                </a:rPr>
                <a:t>专科护理门诊多集中于</a:t>
              </a:r>
              <a:r>
                <a:rPr lang="zh-CN" altLang="en-US" b="0">
                  <a:latin typeface="黑体" panose="02010609060101010101" charset="-122"/>
                  <a:ea typeface="黑体" panose="02010609060101010101" charset="-122"/>
                </a:rPr>
                <a:t>大城市</a:t>
              </a:r>
              <a:endParaRPr lang="zh-CN" altLang="en-US" b="0">
                <a:latin typeface="黑体" panose="02010609060101010101" charset="-122"/>
                <a:ea typeface="黑体" panose="02010609060101010101" charset="-122"/>
              </a:endParaRPr>
            </a:p>
          </p:txBody>
        </p:sp>
        <p:sp>
          <p:nvSpPr>
            <p:cNvPr id="30" name="文本框 29"/>
            <p:cNvSpPr txBox="1"/>
            <p:nvPr/>
          </p:nvSpPr>
          <p:spPr>
            <a:xfrm>
              <a:off x="611" y="4764"/>
              <a:ext cx="8000" cy="471"/>
            </a:xfrm>
            <a:prstGeom prst="rect">
              <a:avLst/>
            </a:prstGeom>
            <a:noFill/>
            <a:ln w="9525">
              <a:noFill/>
            </a:ln>
          </p:spPr>
          <p:txBody>
            <a:bodyPr>
              <a:spAutoFit/>
            </a:bodyPr>
            <a:p>
              <a:pPr>
                <a:buClrTx/>
                <a:buSzTx/>
                <a:buFontTx/>
              </a:pPr>
              <a:r>
                <a:rPr lang="zh-CN" altLang="en-US">
                  <a:latin typeface="黑体" panose="02010609060101010101" charset="-122"/>
                  <a:ea typeface="黑体" panose="02010609060101010101" charset="-122"/>
                </a:rPr>
                <a:t>频繁的出入医院增加患儿感染的</a:t>
              </a:r>
              <a:r>
                <a:rPr lang="zh-CN" altLang="en-US">
                  <a:latin typeface="黑体" panose="02010609060101010101" charset="-122"/>
                  <a:ea typeface="黑体" panose="02010609060101010101" charset="-122"/>
                </a:rPr>
                <a:t>机会</a:t>
              </a:r>
              <a:endParaRPr lang="zh-CN" altLang="en-US">
                <a:latin typeface="黑体" panose="02010609060101010101" charset="-122"/>
                <a:ea typeface="黑体" panose="02010609060101010101" charset="-122"/>
              </a:endParaRPr>
            </a:p>
          </p:txBody>
        </p:sp>
        <p:sp>
          <p:nvSpPr>
            <p:cNvPr id="31" name="文本框 30"/>
            <p:cNvSpPr txBox="1"/>
            <p:nvPr/>
          </p:nvSpPr>
          <p:spPr>
            <a:xfrm>
              <a:off x="611" y="5235"/>
              <a:ext cx="3400" cy="471"/>
            </a:xfrm>
            <a:prstGeom prst="rect">
              <a:avLst/>
            </a:prstGeom>
            <a:noFill/>
            <a:ln w="9525">
              <a:noFill/>
            </a:ln>
          </p:spPr>
          <p:txBody>
            <a:bodyPr wrap="square">
              <a:spAutoFit/>
            </a:bodyPr>
            <a:p>
              <a:pPr marL="0" algn="l">
                <a:buClrTx/>
                <a:buSzTx/>
                <a:buFontTx/>
              </a:pPr>
              <a:r>
                <a:rPr lang="en-US" altLang="zh-CN">
                  <a:latin typeface="黑体" panose="02010609060101010101" charset="-122"/>
                  <a:ea typeface="黑体" panose="02010609060101010101" charset="-122"/>
                </a:rPr>
                <a:t>......</a:t>
              </a:r>
              <a:endParaRPr lang="en-US" altLang="zh-CN">
                <a:latin typeface="黑体" panose="02010609060101010101" charset="-122"/>
                <a:ea typeface="黑体" panose="02010609060101010101" charset="-122"/>
              </a:endParaRPr>
            </a:p>
          </p:txBody>
        </p:sp>
      </p:grpSp>
      <p:sp>
        <p:nvSpPr>
          <p:cNvPr id="41" name="右弧形箭头 40"/>
          <p:cNvSpPr/>
          <p:nvPr/>
        </p:nvSpPr>
        <p:spPr>
          <a:xfrm>
            <a:off x="3599815" y="2402840"/>
            <a:ext cx="639445" cy="132715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3" name="文本框 42"/>
          <p:cNvSpPr txBox="1"/>
          <p:nvPr/>
        </p:nvSpPr>
        <p:spPr>
          <a:xfrm>
            <a:off x="189230" y="3477260"/>
            <a:ext cx="4596130" cy="1129665"/>
          </a:xfrm>
          <a:prstGeom prst="rect">
            <a:avLst/>
          </a:prstGeom>
          <a:noFill/>
        </p:spPr>
        <p:txBody>
          <a:bodyPr wrap="square" rtlCol="0">
            <a:spAutoFit/>
          </a:bodyPr>
          <a:p>
            <a:r>
              <a:rPr lang="en-US" altLang="zh-CN"/>
              <a:t>EB</a:t>
            </a:r>
            <a:r>
              <a:rPr lang="zh-CN" altLang="en-US"/>
              <a:t>患儿家庭最终选择依赖于</a:t>
            </a:r>
            <a:r>
              <a:rPr lang="zh-CN" altLang="en-US">
                <a:solidFill>
                  <a:srgbClr val="C00000"/>
                </a:solidFill>
              </a:rPr>
              <a:t>居家护理，</a:t>
            </a:r>
            <a:endParaRPr lang="zh-CN" altLang="en-US">
              <a:solidFill>
                <a:srgbClr val="C00000"/>
              </a:solidFill>
            </a:endParaRPr>
          </a:p>
          <a:p>
            <a:r>
              <a:rPr lang="zh-CN" altLang="en-US"/>
              <a:t>在舒适的环境中进行长期管理</a:t>
            </a:r>
            <a:endParaRPr lang="zh-CN" altLang="en-US"/>
          </a:p>
          <a:p>
            <a:endParaRPr lang="zh-CN" altLang="en-US">
              <a:solidFill>
                <a:schemeClr val="accent5"/>
              </a:solidFill>
            </a:endParaRPr>
          </a:p>
          <a:p>
            <a:r>
              <a:rPr lang="zh-CN" altLang="en-US"/>
              <a:t>皮肤伤口护理具有很强的专业性，照顾者需要具备丰富的护理知识才能正确处理患儿的</a:t>
            </a:r>
            <a:r>
              <a:rPr lang="zh-CN" altLang="en-US"/>
              <a:t>皮肤问题</a:t>
            </a:r>
            <a:endParaRPr lang="zh-CN" altLang="en-US"/>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grpSp>
        <p:nvGrpSpPr>
          <p:cNvPr id="16" name="组合 15"/>
          <p:cNvGrpSpPr/>
          <p:nvPr/>
        </p:nvGrpSpPr>
        <p:grpSpPr>
          <a:xfrm>
            <a:off x="5403850" y="2139315"/>
            <a:ext cx="2667000" cy="2924175"/>
            <a:chOff x="8624" y="3424"/>
            <a:chExt cx="4200" cy="4605"/>
          </a:xfrm>
        </p:grpSpPr>
        <p:pic>
          <p:nvPicPr>
            <p:cNvPr id="7" name="图片 6" descr="截屏2024-11-21 14.07.45"/>
            <p:cNvPicPr>
              <a:picLocks noChangeAspect="1"/>
            </p:cNvPicPr>
            <p:nvPr/>
          </p:nvPicPr>
          <p:blipFill>
            <a:blip r:embed="rId3"/>
            <a:stretch>
              <a:fillRect/>
            </a:stretch>
          </p:blipFill>
          <p:spPr>
            <a:xfrm>
              <a:off x="10624" y="3424"/>
              <a:ext cx="2086" cy="2171"/>
            </a:xfrm>
            <a:prstGeom prst="rect">
              <a:avLst/>
            </a:prstGeom>
          </p:spPr>
        </p:pic>
        <p:pic>
          <p:nvPicPr>
            <p:cNvPr id="8" name="图片 7" descr="截屏2024-11-21 14.08.34"/>
            <p:cNvPicPr>
              <a:picLocks noChangeAspect="1"/>
            </p:cNvPicPr>
            <p:nvPr/>
          </p:nvPicPr>
          <p:blipFill>
            <a:blip r:embed="rId4"/>
            <a:srcRect t="11834"/>
            <a:stretch>
              <a:fillRect/>
            </a:stretch>
          </p:blipFill>
          <p:spPr>
            <a:xfrm>
              <a:off x="8647" y="3426"/>
              <a:ext cx="2000" cy="2198"/>
            </a:xfrm>
            <a:prstGeom prst="rect">
              <a:avLst/>
            </a:prstGeom>
          </p:spPr>
        </p:pic>
        <p:pic>
          <p:nvPicPr>
            <p:cNvPr id="9" name="图片 8" descr="截屏2024-11-21 14.10.07"/>
            <p:cNvPicPr>
              <a:picLocks noChangeAspect="1"/>
            </p:cNvPicPr>
            <p:nvPr/>
          </p:nvPicPr>
          <p:blipFill>
            <a:blip r:embed="rId5"/>
            <a:stretch>
              <a:fillRect/>
            </a:stretch>
          </p:blipFill>
          <p:spPr>
            <a:xfrm>
              <a:off x="8624" y="5595"/>
              <a:ext cx="2000" cy="2433"/>
            </a:xfrm>
            <a:prstGeom prst="rect">
              <a:avLst/>
            </a:prstGeom>
          </p:spPr>
        </p:pic>
        <p:pic>
          <p:nvPicPr>
            <p:cNvPr id="11" name="图片 10" descr="截屏2024-11-21 14.14.01"/>
            <p:cNvPicPr>
              <a:picLocks noChangeAspect="1"/>
            </p:cNvPicPr>
            <p:nvPr/>
          </p:nvPicPr>
          <p:blipFill>
            <a:blip r:embed="rId6"/>
            <a:stretch>
              <a:fillRect/>
            </a:stretch>
          </p:blipFill>
          <p:spPr>
            <a:xfrm>
              <a:off x="10624" y="5595"/>
              <a:ext cx="2200" cy="2434"/>
            </a:xfrm>
            <a:prstGeom prst="rect">
              <a:avLst/>
            </a:prstGeom>
          </p:spPr>
        </p:pic>
      </p:grpSp>
      <p:sp>
        <p:nvSpPr>
          <p:cNvPr id="6" name="矩形 5"/>
          <p:cNvSpPr/>
          <p:nvPr/>
        </p:nvSpPr>
        <p:spPr bwMode="auto">
          <a:xfrm>
            <a:off x="1825625" y="156210"/>
            <a:ext cx="1107440" cy="368300"/>
          </a:xfrm>
          <a:prstGeom prst="rect">
            <a:avLst/>
          </a:prstGeom>
          <a:solidFill>
            <a:srgbClr val="2432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bg1"/>
                </a:solidFill>
                <a:latin typeface="黑体" panose="02010609060101010101" charset="-122"/>
                <a:ea typeface="黑体" panose="02010609060101010101" charset="-122"/>
                <a:sym typeface="汉仪旗黑-50S" panose="00020600040101010101" charset="-122"/>
              </a:rPr>
              <a:t>研究</a:t>
            </a:r>
            <a:r>
              <a:rPr lang="zh-CN" altLang="en-US" sz="1800">
                <a:solidFill>
                  <a:schemeClr val="bg1"/>
                </a:solidFill>
                <a:latin typeface="黑体" panose="02010609060101010101" charset="-122"/>
                <a:ea typeface="黑体" panose="02010609060101010101" charset="-122"/>
                <a:sym typeface="汉仪旗黑-50S" panose="00020600040101010101" charset="-122"/>
              </a:rPr>
              <a:t>背景</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pic>
        <p:nvPicPr>
          <p:cNvPr id="10" name="图片 9" descr="/private/var/folders/b3/79r9p79x2pg2_r8_szx_gt340000gn/T/com.kingsoft.wpsoffice.mac/photoedit2/20231122201250/temp.pngtemp"/>
          <p:cNvPicPr>
            <a:picLocks noChangeAspect="1"/>
          </p:cNvPicPr>
          <p:nvPr>
            <p:custDataLst>
              <p:tags r:id="rId7"/>
            </p:custDataLst>
          </p:nvPr>
        </p:nvPicPr>
        <p:blipFill>
          <a:blip r:embed="rId8"/>
          <a:stretch>
            <a:fillRect/>
          </a:stretch>
        </p:blipFill>
        <p:spPr>
          <a:xfrm>
            <a:off x="1223010" y="131445"/>
            <a:ext cx="354330" cy="369570"/>
          </a:xfrm>
          <a:prstGeom prst="rect">
            <a:avLst/>
          </a:prstGeom>
        </p:spPr>
      </p:pic>
      <p:sp>
        <p:nvSpPr>
          <p:cNvPr id="32" name="矩形 31"/>
          <p:cNvSpPr/>
          <p:nvPr/>
        </p:nvSpPr>
        <p:spPr>
          <a:xfrm>
            <a:off x="971550" y="146050"/>
            <a:ext cx="5487035"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36" name="文本框 35"/>
          <p:cNvSpPr txBox="1"/>
          <p:nvPr/>
        </p:nvSpPr>
        <p:spPr>
          <a:xfrm>
            <a:off x="4045585" y="14605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37" name="文本框 36"/>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9667"/>
    </mc:Choice>
    <mc:Fallback>
      <p:transition advTm="2966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—专家协调</a:t>
            </a:r>
            <a:r>
              <a:rPr lang="zh-CN" altLang="en-US" sz="1600" b="1">
                <a:solidFill>
                  <a:srgbClr val="C00000"/>
                </a:solidFill>
                <a:latin typeface="黑体" panose="02010609060101010101" charset="-122"/>
                <a:ea typeface="黑体" panose="02010609060101010101" charset="-122"/>
              </a:rPr>
              <a:t>程度</a:t>
            </a:r>
            <a:endParaRPr lang="zh-CN" altLang="en-US"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3" name="文本框 2"/>
          <p:cNvSpPr txBox="1"/>
          <p:nvPr>
            <p:custDataLst>
              <p:tags r:id="rId4"/>
            </p:custDataLst>
          </p:nvPr>
        </p:nvSpPr>
        <p:spPr>
          <a:xfrm>
            <a:off x="906145" y="1092835"/>
            <a:ext cx="7014210" cy="1892300"/>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00"/>
              </a:spcBef>
              <a:spcAft>
                <a:spcPts val="0"/>
              </a:spcAft>
              <a:buSzPct val="100000"/>
              <a:buNone/>
            </a:pPr>
            <a:r>
              <a:rPr lang="zh-CN" altLang="en-US" sz="1400" spc="30" dirty="0">
                <a:ln w="3175">
                  <a:noFill/>
                  <a:prstDash val="dash"/>
                </a:ln>
                <a:solidFill>
                  <a:schemeClr val="tx1"/>
                </a:solidFill>
                <a:latin typeface="微软雅黑" charset="-122"/>
                <a:ea typeface="微软雅黑" charset="-122"/>
                <a:sym typeface="+mn-ea"/>
              </a:rPr>
              <a:t>专家意见的协调程度反映出专家咨询的可信度，体现出不同专家对指标体系意见的一致性情况，主要通过变异系数和Kendall’s系数来衡量</a:t>
            </a:r>
            <a:r>
              <a:rPr lang="en-US" altLang="zh-CN" sz="1400" spc="30" dirty="0">
                <a:ln w="3175">
                  <a:noFill/>
                  <a:prstDash val="dash"/>
                </a:ln>
                <a:solidFill>
                  <a:schemeClr val="tx1"/>
                </a:solidFill>
                <a:latin typeface="微软雅黑" charset="-122"/>
                <a:ea typeface="微软雅黑" charset="-122"/>
                <a:sym typeface="+mn-ea"/>
              </a:rPr>
              <a:t>。</a:t>
            </a:r>
            <a:r>
              <a:rPr lang="zh-CN" altLang="en-US" sz="1400" spc="30" dirty="0">
                <a:ln w="3175">
                  <a:noFill/>
                  <a:prstDash val="dash"/>
                </a:ln>
                <a:solidFill>
                  <a:schemeClr val="tx1"/>
                </a:solidFill>
                <a:latin typeface="微软雅黑" charset="-122"/>
                <a:ea typeface="微软雅黑" charset="-122"/>
                <a:sym typeface="+mn-ea"/>
              </a:rPr>
              <a:t>协调系数W取值范围在0-1之间，</a:t>
            </a:r>
            <a:r>
              <a:rPr lang="zh-CN" altLang="en-US" sz="1400" spc="30" dirty="0">
                <a:ln w="3175">
                  <a:noFill/>
                  <a:prstDash val="dash"/>
                </a:ln>
                <a:solidFill>
                  <a:srgbClr val="C00000"/>
                </a:solidFill>
                <a:latin typeface="微软雅黑" charset="-122"/>
                <a:ea typeface="微软雅黑" charset="-122"/>
                <a:sym typeface="+mn-ea"/>
              </a:rPr>
              <a:t>W越大，表示协调程度越好</a:t>
            </a:r>
            <a:r>
              <a:rPr lang="zh-CN" altLang="en-US" sz="1400" spc="30" dirty="0">
                <a:ln w="3175">
                  <a:noFill/>
                  <a:prstDash val="dash"/>
                </a:ln>
                <a:solidFill>
                  <a:schemeClr val="tx1"/>
                </a:solidFill>
                <a:latin typeface="微软雅黑" charset="-122"/>
                <a:ea typeface="微软雅黑" charset="-122"/>
                <a:sym typeface="+mn-ea"/>
              </a:rPr>
              <a:t>。</a:t>
            </a:r>
            <a:endParaRPr lang="zh-CN" altLang="en-US" sz="1400"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z="1400" spc="30" dirty="0">
                <a:ln w="3175">
                  <a:noFill/>
                  <a:prstDash val="dash"/>
                </a:ln>
                <a:solidFill>
                  <a:schemeClr val="tx1"/>
                </a:solidFill>
                <a:latin typeface="微软雅黑" charset="-122"/>
                <a:ea typeface="微软雅黑" charset="-122"/>
                <a:sym typeface="+mn-ea"/>
              </a:rPr>
              <a:t>变异系数是标准差与算术均数之比，用来表示专家对评价指标的变化及协调程度，</a:t>
            </a:r>
            <a:r>
              <a:rPr lang="zh-CN" altLang="en-US" sz="1400" spc="30" dirty="0">
                <a:ln w="3175">
                  <a:noFill/>
                  <a:prstDash val="dash"/>
                </a:ln>
                <a:solidFill>
                  <a:srgbClr val="C00000"/>
                </a:solidFill>
                <a:latin typeface="微软雅黑" charset="-122"/>
                <a:ea typeface="微软雅黑" charset="-122"/>
                <a:sym typeface="+mn-ea"/>
              </a:rPr>
              <a:t>变异系数越小表示专家对某个指标的协调程度较好</a:t>
            </a:r>
            <a:endParaRPr lang="zh-CN" altLang="en-US" sz="1400"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endParaRPr lang="zh-CN" altLang="en-US" sz="1400" spc="30" dirty="0">
              <a:ln w="3175">
                <a:noFill/>
                <a:prstDash val="dash"/>
              </a:ln>
              <a:solidFill>
                <a:schemeClr val="tx1"/>
              </a:solidFill>
              <a:latin typeface="微软雅黑" charset="-122"/>
              <a:ea typeface="微软雅黑" charset="-122"/>
              <a:sym typeface="+mn-ea"/>
            </a:endParaRPr>
          </a:p>
        </p:txBody>
      </p:sp>
      <p:graphicFrame>
        <p:nvGraphicFramePr>
          <p:cNvPr id="14" name="表格 13"/>
          <p:cNvGraphicFramePr/>
          <p:nvPr>
            <p:custDataLst>
              <p:tags r:id="rId5"/>
            </p:custDataLst>
          </p:nvPr>
        </p:nvGraphicFramePr>
        <p:xfrm>
          <a:off x="904875" y="3081020"/>
          <a:ext cx="7016750" cy="1424940"/>
        </p:xfrm>
        <a:graphic>
          <a:graphicData uri="http://schemas.openxmlformats.org/drawingml/2006/table">
            <a:tbl>
              <a:tblPr firstRow="1" bandRow="1">
                <a:tableStyleId>{5C22544A-7EE6-4342-B048-85BDC9FD1C3A}</a:tableStyleId>
              </a:tblPr>
              <a:tblGrid>
                <a:gridCol w="1403350"/>
                <a:gridCol w="1403350"/>
                <a:gridCol w="1403350"/>
                <a:gridCol w="1403350"/>
                <a:gridCol w="1403350"/>
              </a:tblGrid>
              <a:tr h="474980">
                <a:tc>
                  <a:txBody>
                    <a:bodyPr/>
                    <a:p>
                      <a:pPr marL="0" indent="0" algn="ctr">
                        <a:lnSpc>
                          <a:spcPts val="2000"/>
                        </a:lnSpc>
                        <a:spcBef>
                          <a:spcPct val="0"/>
                        </a:spcBef>
                        <a:spcAft>
                          <a:spcPct val="0"/>
                        </a:spcAft>
                      </a:pPr>
                      <a:r>
                        <a:rPr lang="zh-CN" sz="1100" b="1">
                          <a:latin typeface="宋体"/>
                          <a:ea typeface="宋体"/>
                        </a:rPr>
                        <a:t>项目</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100" b="1">
                          <a:latin typeface="Times New Roman Regular" panose="02020503050405090304"/>
                          <a:ea typeface="宋体"/>
                        </a:rPr>
                        <a:t>Kendall's W</a:t>
                      </a:r>
                      <a:endParaRPr lang="en-US" altLang="zh-CN" sz="1100" b="1">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100" b="1" i="1">
                          <a:latin typeface="Times New Roman Regular" panose="02020503050405090304"/>
                          <a:ea typeface="Times New Roman Regular" panose="02020503050405090304"/>
                        </a:rPr>
                        <a:t>X </a:t>
                      </a:r>
                      <a:r>
                        <a:rPr lang="en-US" altLang="zh-CN" sz="1100" b="1" baseline="30000">
                          <a:latin typeface="Times New Roman Regular" panose="02020503050405090304"/>
                          <a:ea typeface="Times New Roman Regular" panose="02020503050405090304"/>
                        </a:rPr>
                        <a:t>2</a:t>
                      </a:r>
                      <a:endParaRPr lang="en-US" altLang="zh-CN" sz="1100" b="1" baseline="30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en-US" altLang="zh-CN" sz="1100" b="1">
                          <a:latin typeface="Times New Roman Regular" panose="02020503050405090304"/>
                          <a:ea typeface="宋体"/>
                        </a:rPr>
                        <a:t>P</a:t>
                      </a:r>
                      <a:r>
                        <a:rPr lang="zh-CN" sz="1100" b="1">
                          <a:latin typeface="宋体"/>
                          <a:ea typeface="宋体"/>
                        </a:rPr>
                        <a:t>值</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buNone/>
                      </a:pPr>
                      <a:r>
                        <a:rPr lang="en-US" altLang="zh-CN" sz="1100" b="1">
                          <a:latin typeface="宋体"/>
                          <a:ea typeface="宋体"/>
                        </a:rPr>
                        <a:t>CV</a:t>
                      </a:r>
                      <a:r>
                        <a:rPr lang="zh-CN" altLang="en-US" sz="1100" b="1">
                          <a:latin typeface="宋体"/>
                          <a:ea typeface="宋体"/>
                        </a:rPr>
                        <a:t>值</a:t>
                      </a:r>
                      <a:endParaRPr lang="zh-CN" altLang="en-US" sz="1100" b="1">
                        <a:latin typeface="宋体"/>
                        <a:ea typeface="宋体"/>
                      </a:endParaRPr>
                    </a:p>
                  </a:txBody>
                  <a:tcPr marL="68580" marR="68580" marT="0" marB="0" anchor="ctr" anchorCtr="0"/>
                </a:tc>
              </a:tr>
              <a:tr h="474980">
                <a:tc>
                  <a:txBody>
                    <a:bodyPr/>
                    <a:p>
                      <a:pPr marL="0" indent="0" algn="ctr">
                        <a:lnSpc>
                          <a:spcPts val="2000"/>
                        </a:lnSpc>
                        <a:spcBef>
                          <a:spcPct val="0"/>
                        </a:spcBef>
                        <a:spcAft>
                          <a:spcPct val="0"/>
                        </a:spcAft>
                      </a:pPr>
                      <a:r>
                        <a:rPr lang="zh-CN" sz="1000">
                          <a:latin typeface="宋体"/>
                          <a:ea typeface="宋体"/>
                        </a:rPr>
                        <a:t>第一轮</a:t>
                      </a:r>
                      <a:endParaRPr lang="zh-CN" sz="1000">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0.122</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161.725</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宋体"/>
                        </a:rPr>
                        <a:t>&lt;0.001</a:t>
                      </a:r>
                      <a:endParaRPr lang="en-US" alt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buNone/>
                      </a:pPr>
                      <a:r>
                        <a:rPr lang="en-US" altLang="zh-CN" sz="1000">
                          <a:latin typeface="Times New Roman Regular" panose="02020503050405090304"/>
                          <a:ea typeface="宋体"/>
                        </a:rPr>
                        <a:t>0</a:t>
                      </a:r>
                      <a:r>
                        <a:rPr lang="zh-CN" altLang="en-US" sz="1000">
                          <a:latin typeface="Times New Roman Regular" panose="02020503050405090304"/>
                          <a:ea typeface="宋体"/>
                        </a:rPr>
                        <a:t>～</a:t>
                      </a:r>
                      <a:r>
                        <a:rPr lang="en-US" altLang="zh-CN" sz="1000">
                          <a:latin typeface="Times New Roman Regular" panose="02020503050405090304"/>
                          <a:ea typeface="宋体"/>
                        </a:rPr>
                        <a:t>0.31</a:t>
                      </a:r>
                      <a:endParaRPr lang="en-US" altLang="zh-CN" sz="1000">
                        <a:latin typeface="Times New Roman Regular" panose="02020503050405090304"/>
                        <a:ea typeface="宋体"/>
                      </a:endParaRPr>
                    </a:p>
                  </a:txBody>
                  <a:tcPr marL="68580" marR="68580" marT="0" marB="0" anchor="ctr" anchorCtr="0"/>
                </a:tc>
              </a:tr>
              <a:tr h="474980">
                <a:tc>
                  <a:txBody>
                    <a:bodyPr/>
                    <a:p>
                      <a:pPr marL="0" indent="0" algn="ctr">
                        <a:lnSpc>
                          <a:spcPts val="2000"/>
                        </a:lnSpc>
                        <a:spcBef>
                          <a:spcPct val="0"/>
                        </a:spcBef>
                        <a:spcAft>
                          <a:spcPct val="0"/>
                        </a:spcAft>
                      </a:pPr>
                      <a:r>
                        <a:rPr lang="zh-CN" sz="1000">
                          <a:latin typeface="宋体"/>
                          <a:ea typeface="宋体"/>
                        </a:rPr>
                        <a:t>第二轮</a:t>
                      </a:r>
                      <a:endParaRPr lang="zh-CN" sz="1000">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0.195</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295.182</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宋体"/>
                        </a:rPr>
                        <a:t>&lt;0.001</a:t>
                      </a:r>
                      <a:endParaRPr lang="en-US" alt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buNone/>
                      </a:pPr>
                      <a:r>
                        <a:rPr lang="en-US" altLang="zh-CN" sz="1000">
                          <a:latin typeface="Times New Roman Regular" panose="02020503050405090304"/>
                          <a:ea typeface="宋体"/>
                        </a:rPr>
                        <a:t>0</a:t>
                      </a:r>
                      <a:r>
                        <a:rPr lang="zh-CN" altLang="en-US" sz="1000">
                          <a:latin typeface="Times New Roman Regular" panose="02020503050405090304"/>
                          <a:ea typeface="宋体"/>
                        </a:rPr>
                        <a:t>～</a:t>
                      </a:r>
                      <a:r>
                        <a:rPr lang="en-US" altLang="zh-CN" sz="1000">
                          <a:latin typeface="Times New Roman Regular" panose="02020503050405090304"/>
                          <a:ea typeface="宋体"/>
                        </a:rPr>
                        <a:t>0.20</a:t>
                      </a:r>
                      <a:endParaRPr lang="en-US" altLang="zh-CN" sz="1000">
                        <a:latin typeface="Times New Roman Regular" panose="02020503050405090304"/>
                        <a:ea typeface="宋体"/>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12752"/>
    </mc:Choice>
    <mc:Fallback>
      <p:transition advTm="1275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—专家意见（第</a:t>
            </a:r>
            <a:r>
              <a:rPr lang="en-US" altLang="zh-CN" sz="1600" b="1">
                <a:solidFill>
                  <a:srgbClr val="C00000"/>
                </a:solidFill>
                <a:latin typeface="黑体" panose="02010609060101010101" charset="-122"/>
                <a:ea typeface="黑体" panose="02010609060101010101" charset="-122"/>
              </a:rPr>
              <a:t>1</a:t>
            </a:r>
            <a:r>
              <a:rPr lang="zh-CN" altLang="en-US" sz="1600" b="1">
                <a:solidFill>
                  <a:srgbClr val="C00000"/>
                </a:solidFill>
                <a:latin typeface="黑体" panose="02010609060101010101" charset="-122"/>
                <a:ea typeface="黑体" panose="02010609060101010101" charset="-122"/>
              </a:rPr>
              <a:t>轮</a:t>
            </a:r>
            <a:r>
              <a:rPr lang="en-US" altLang="zh-CN" sz="1600" b="1">
                <a:solidFill>
                  <a:srgbClr val="C00000"/>
                </a:solidFill>
                <a:latin typeface="黑体" panose="02010609060101010101" charset="-122"/>
                <a:ea typeface="黑体" panose="02010609060101010101" charset="-122"/>
              </a:rPr>
              <a:t>）</a:t>
            </a:r>
            <a:endParaRPr lang="en-US" altLang="zh-CN"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3" name="文本框 2"/>
          <p:cNvSpPr txBox="1"/>
          <p:nvPr>
            <p:custDataLst>
              <p:tags r:id="rId4"/>
            </p:custDataLst>
          </p:nvPr>
        </p:nvSpPr>
        <p:spPr>
          <a:xfrm>
            <a:off x="572135" y="997585"/>
            <a:ext cx="8055610" cy="381063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一级条目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增加</a:t>
            </a:r>
            <a:r>
              <a:rPr lang="en-US" altLang="zh-CN" spc="30" dirty="0">
                <a:ln w="3175">
                  <a:noFill/>
                  <a:prstDash val="dash"/>
                </a:ln>
                <a:solidFill>
                  <a:schemeClr val="tx1"/>
                </a:solidFill>
                <a:latin typeface="微软雅黑" charset="-122"/>
                <a:ea typeface="微软雅黑" charset="-122"/>
                <a:sym typeface="+mn-ea"/>
              </a:rPr>
              <a:t>“1.6</a:t>
            </a:r>
            <a:r>
              <a:rPr lang="zh-CN" altLang="en-US" spc="30" dirty="0">
                <a:ln w="3175">
                  <a:noFill/>
                  <a:prstDash val="dash"/>
                </a:ln>
                <a:solidFill>
                  <a:schemeClr val="tx1"/>
                </a:solidFill>
                <a:latin typeface="微软雅黑" charset="-122"/>
                <a:ea typeface="微软雅黑" charset="-122"/>
                <a:sym typeface="+mn-ea"/>
              </a:rPr>
              <a:t>营养支持</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a:t>
            </a:r>
            <a:r>
              <a:rPr lang="en-US" altLang="zh-CN" spc="30" dirty="0">
                <a:ln w="3175">
                  <a:noFill/>
                  <a:prstDash val="dash"/>
                </a:ln>
                <a:solidFill>
                  <a:schemeClr val="tx1"/>
                </a:solidFill>
                <a:latin typeface="微软雅黑" charset="-122"/>
                <a:ea typeface="微软雅黑" charset="-122"/>
                <a:sym typeface="+mn-ea"/>
              </a:rPr>
              <a:t>“1.7</a:t>
            </a:r>
            <a:r>
              <a:rPr lang="zh-CN" altLang="en-US" spc="30" dirty="0">
                <a:ln w="3175">
                  <a:noFill/>
                  <a:prstDash val="dash"/>
                </a:ln>
                <a:solidFill>
                  <a:schemeClr val="tx1"/>
                </a:solidFill>
                <a:latin typeface="微软雅黑" charset="-122"/>
                <a:ea typeface="微软雅黑" charset="-122"/>
                <a:sym typeface="+mn-ea"/>
              </a:rPr>
              <a:t>心理支持</a:t>
            </a:r>
            <a:r>
              <a:rPr lang="en-US" altLang="zh-CN" spc="30" dirty="0">
                <a:ln w="3175">
                  <a:noFill/>
                  <a:prstDash val="dash"/>
                </a:ln>
                <a:solidFill>
                  <a:schemeClr val="tx1"/>
                </a:solidFill>
                <a:latin typeface="微软雅黑" charset="-122"/>
                <a:ea typeface="微软雅黑" charset="-122"/>
                <a:sym typeface="+mn-ea"/>
              </a:rPr>
              <a:t>”</a:t>
            </a:r>
            <a:endParaRPr lang="en-US" altLang="zh-CN"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二级条目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增加</a:t>
            </a:r>
            <a:r>
              <a:rPr lang="en-US" altLang="zh-CN" spc="30" dirty="0">
                <a:ln w="3175">
                  <a:noFill/>
                  <a:prstDash val="dash"/>
                </a:ln>
                <a:solidFill>
                  <a:schemeClr val="tx1"/>
                </a:solidFill>
                <a:latin typeface="微软雅黑" charset="-122"/>
                <a:ea typeface="微软雅黑" charset="-122"/>
                <a:sym typeface="+mn-ea"/>
              </a:rPr>
              <a:t>“3.1</a:t>
            </a:r>
            <a:r>
              <a:rPr lang="zh-CN" altLang="en-US" spc="30" dirty="0">
                <a:ln w="3175">
                  <a:noFill/>
                  <a:prstDash val="dash"/>
                </a:ln>
                <a:solidFill>
                  <a:schemeClr val="tx1"/>
                </a:solidFill>
                <a:latin typeface="微软雅黑" charset="-122"/>
                <a:ea typeface="微软雅黑" charset="-122"/>
                <a:sym typeface="+mn-ea"/>
              </a:rPr>
              <a:t>手足部护理</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a:t>
            </a:r>
            <a:r>
              <a:rPr lang="en-US" altLang="zh-CN" spc="30" dirty="0">
                <a:ln w="3175">
                  <a:noFill/>
                  <a:prstDash val="dash"/>
                </a:ln>
                <a:solidFill>
                  <a:schemeClr val="tx1"/>
                </a:solidFill>
                <a:latin typeface="微软雅黑" charset="-122"/>
                <a:ea typeface="微软雅黑" charset="-122"/>
                <a:sym typeface="+mn-ea"/>
              </a:rPr>
              <a:t>“3.2</a:t>
            </a:r>
            <a:r>
              <a:rPr lang="zh-CN" altLang="en-US" spc="30" dirty="0">
                <a:ln w="3175">
                  <a:noFill/>
                  <a:prstDash val="dash"/>
                </a:ln>
                <a:solidFill>
                  <a:schemeClr val="tx1"/>
                </a:solidFill>
                <a:latin typeface="微软雅黑" charset="-122"/>
                <a:ea typeface="微软雅黑" charset="-122"/>
                <a:sym typeface="+mn-ea"/>
              </a:rPr>
              <a:t>肛周及会阴部护理</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a:t>
            </a:r>
            <a:r>
              <a:rPr lang="en-US" altLang="zh-CN" spc="30" dirty="0">
                <a:ln w="3175">
                  <a:noFill/>
                  <a:prstDash val="dash"/>
                </a:ln>
                <a:solidFill>
                  <a:schemeClr val="tx1"/>
                </a:solidFill>
                <a:latin typeface="微软雅黑" charset="-122"/>
                <a:ea typeface="微软雅黑" charset="-122"/>
                <a:sym typeface="+mn-ea"/>
              </a:rPr>
              <a:t>“3.3</a:t>
            </a:r>
            <a:r>
              <a:rPr lang="zh-CN" altLang="en-US" spc="30" dirty="0">
                <a:ln w="3175">
                  <a:noFill/>
                  <a:prstDash val="dash"/>
                </a:ln>
                <a:solidFill>
                  <a:schemeClr val="tx1"/>
                </a:solidFill>
                <a:latin typeface="微软雅黑" charset="-122"/>
                <a:ea typeface="微软雅黑" charset="-122"/>
                <a:sym typeface="+mn-ea"/>
              </a:rPr>
              <a:t>面部及头颈部护理</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；将</a:t>
            </a:r>
            <a:r>
              <a:rPr lang="en-US" altLang="zh-CN" spc="30" dirty="0">
                <a:ln w="3175">
                  <a:noFill/>
                  <a:prstDash val="dash"/>
                </a:ln>
                <a:solidFill>
                  <a:schemeClr val="tx1"/>
                </a:solidFill>
                <a:latin typeface="微软雅黑" charset="-122"/>
                <a:ea typeface="微软雅黑" charset="-122"/>
                <a:sym typeface="+mn-ea"/>
              </a:rPr>
              <a:t>“1.6</a:t>
            </a:r>
            <a:r>
              <a:rPr lang="zh-CN" altLang="en-US" spc="30" dirty="0">
                <a:ln w="3175">
                  <a:noFill/>
                  <a:prstDash val="dash"/>
                </a:ln>
                <a:solidFill>
                  <a:schemeClr val="tx1"/>
                </a:solidFill>
                <a:latin typeface="微软雅黑" charset="-122"/>
                <a:ea typeface="微软雅黑" charset="-122"/>
                <a:sym typeface="+mn-ea"/>
              </a:rPr>
              <a:t>患儿转移</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修改为</a:t>
            </a:r>
            <a:r>
              <a:rPr lang="en-US" altLang="zh-CN" spc="30" dirty="0">
                <a:ln w="3175">
                  <a:noFill/>
                  <a:prstDash val="dash"/>
                </a:ln>
                <a:solidFill>
                  <a:schemeClr val="tx1"/>
                </a:solidFill>
                <a:latin typeface="微软雅黑" charset="-122"/>
                <a:ea typeface="微软雅黑" charset="-122"/>
                <a:sym typeface="+mn-ea"/>
              </a:rPr>
              <a:t>“1.6</a:t>
            </a:r>
            <a:r>
              <a:rPr lang="zh-CN" altLang="en-US" spc="30" dirty="0">
                <a:ln w="3175">
                  <a:noFill/>
                  <a:prstDash val="dash"/>
                </a:ln>
                <a:solidFill>
                  <a:schemeClr val="tx1"/>
                </a:solidFill>
                <a:latin typeface="微软雅黑" charset="-122"/>
                <a:ea typeface="微软雅黑" charset="-122"/>
                <a:sym typeface="+mn-ea"/>
              </a:rPr>
              <a:t>体位改变</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；将</a:t>
            </a:r>
            <a:r>
              <a:rPr lang="en-US" altLang="zh-CN" spc="30" dirty="0">
                <a:ln w="3175">
                  <a:noFill/>
                  <a:prstDash val="dash"/>
                </a:ln>
                <a:solidFill>
                  <a:schemeClr val="tx1"/>
                </a:solidFill>
                <a:latin typeface="微软雅黑" charset="-122"/>
                <a:ea typeface="微软雅黑" charset="-122"/>
                <a:sym typeface="+mn-ea"/>
              </a:rPr>
              <a:t>“2.4</a:t>
            </a:r>
            <a:r>
              <a:rPr lang="zh-CN" altLang="en-US" spc="30" dirty="0">
                <a:ln w="3175">
                  <a:noFill/>
                  <a:prstDash val="dash"/>
                </a:ln>
                <a:solidFill>
                  <a:schemeClr val="tx1"/>
                </a:solidFill>
                <a:latin typeface="微软雅黑" charset="-122"/>
                <a:ea typeface="微软雅黑" charset="-122"/>
                <a:sym typeface="+mn-ea"/>
              </a:rPr>
              <a:t>清洁与消毒</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修改为</a:t>
            </a:r>
            <a:r>
              <a:rPr lang="en-US" altLang="zh-CN" spc="30" dirty="0">
                <a:ln w="3175">
                  <a:noFill/>
                  <a:prstDash val="dash"/>
                </a:ln>
                <a:solidFill>
                  <a:schemeClr val="tx1"/>
                </a:solidFill>
                <a:latin typeface="微软雅黑" charset="-122"/>
                <a:ea typeface="微软雅黑" charset="-122"/>
                <a:sym typeface="+mn-ea"/>
              </a:rPr>
              <a:t>“2.4</a:t>
            </a:r>
            <a:r>
              <a:rPr lang="zh-CN" altLang="en-US" spc="30" dirty="0">
                <a:ln w="3175">
                  <a:noFill/>
                  <a:prstDash val="dash"/>
                </a:ln>
                <a:solidFill>
                  <a:schemeClr val="tx1"/>
                </a:solidFill>
                <a:latin typeface="微软雅黑" charset="-122"/>
                <a:ea typeface="微软雅黑" charset="-122"/>
                <a:sym typeface="+mn-ea"/>
              </a:rPr>
              <a:t>清洁与清创</a:t>
            </a:r>
            <a:r>
              <a:rPr lang="en-US" altLang="zh-CN" spc="30" dirty="0">
                <a:ln w="3175">
                  <a:noFill/>
                  <a:prstDash val="dash"/>
                </a:ln>
                <a:solidFill>
                  <a:schemeClr val="tx1"/>
                </a:solidFill>
                <a:latin typeface="微软雅黑" charset="-122"/>
                <a:ea typeface="微软雅黑" charset="-122"/>
                <a:sym typeface="+mn-ea"/>
              </a:rPr>
              <a:t>”</a:t>
            </a:r>
            <a:endParaRPr lang="en-US" altLang="zh-CN"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三级条目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各条目重要性评价均值均＞</a:t>
            </a:r>
            <a:r>
              <a:rPr lang="en-US" altLang="zh-CN" spc="30" dirty="0">
                <a:ln w="3175">
                  <a:noFill/>
                  <a:prstDash val="dash"/>
                </a:ln>
                <a:solidFill>
                  <a:schemeClr val="tx1"/>
                </a:solidFill>
                <a:latin typeface="微软雅黑" charset="-122"/>
                <a:ea typeface="微软雅黑" charset="-122"/>
                <a:sym typeface="+mn-ea"/>
              </a:rPr>
              <a:t>4</a:t>
            </a:r>
            <a:r>
              <a:rPr lang="zh-CN" altLang="en-US" spc="30" dirty="0">
                <a:ln w="3175">
                  <a:noFill/>
                  <a:prstDash val="dash"/>
                </a:ln>
                <a:solidFill>
                  <a:schemeClr val="tx1"/>
                </a:solidFill>
                <a:latin typeface="微软雅黑" charset="-122"/>
                <a:ea typeface="微软雅黑" charset="-122"/>
                <a:sym typeface="+mn-ea"/>
              </a:rPr>
              <a:t>分，</a:t>
            </a:r>
            <a:r>
              <a:rPr lang="en-US" altLang="zh-CN" spc="30" dirty="0">
                <a:ln w="3175">
                  <a:noFill/>
                  <a:prstDash val="dash"/>
                </a:ln>
                <a:solidFill>
                  <a:schemeClr val="tx1"/>
                </a:solidFill>
                <a:latin typeface="微软雅黑" charset="-122"/>
                <a:ea typeface="微软雅黑" charset="-122"/>
                <a:sym typeface="+mn-ea"/>
              </a:rPr>
              <a:t>1</a:t>
            </a:r>
            <a:r>
              <a:rPr lang="zh-CN" altLang="en-US" spc="30" dirty="0">
                <a:ln w="3175">
                  <a:noFill/>
                  <a:prstDash val="dash"/>
                </a:ln>
                <a:solidFill>
                  <a:schemeClr val="tx1"/>
                </a:solidFill>
                <a:latin typeface="微软雅黑" charset="-122"/>
                <a:ea typeface="微软雅黑" charset="-122"/>
                <a:sym typeface="+mn-ea"/>
              </a:rPr>
              <a:t>个条目（</a:t>
            </a:r>
            <a:r>
              <a:rPr lang="en-US" altLang="zh-CN" spc="30" dirty="0">
                <a:ln w="3175">
                  <a:noFill/>
                  <a:prstDash val="dash"/>
                </a:ln>
                <a:solidFill>
                  <a:schemeClr val="tx1"/>
                </a:solidFill>
                <a:latin typeface="微软雅黑" charset="-122"/>
                <a:ea typeface="微软雅黑" charset="-122"/>
                <a:sym typeface="+mn-ea"/>
              </a:rPr>
              <a:t>3.2.2</a:t>
            </a:r>
            <a:r>
              <a:rPr lang="zh-CN" altLang="en-US" spc="30" dirty="0">
                <a:ln w="3175">
                  <a:noFill/>
                  <a:prstDash val="dash"/>
                </a:ln>
                <a:solidFill>
                  <a:schemeClr val="tx1"/>
                </a:solidFill>
                <a:latin typeface="微软雅黑" charset="-122"/>
                <a:ea typeface="微软雅黑" charset="-122"/>
                <a:sym typeface="+mn-ea"/>
              </a:rPr>
              <a:t>避免使用吸管）、</a:t>
            </a:r>
            <a:r>
              <a:rPr lang="zh-CN" altLang="en-US" spc="30" dirty="0">
                <a:ln w="3175">
                  <a:noFill/>
                  <a:prstDash val="dash"/>
                </a:ln>
                <a:solidFill>
                  <a:srgbClr val="C00000"/>
                </a:solidFill>
                <a:latin typeface="微软雅黑" charset="-122"/>
                <a:ea typeface="微软雅黑" charset="-122"/>
                <a:sym typeface="+mn-ea"/>
              </a:rPr>
              <a:t>变异系数＞</a:t>
            </a:r>
            <a:r>
              <a:rPr lang="en-US" altLang="zh-CN" spc="30" dirty="0">
                <a:ln w="3175">
                  <a:noFill/>
                  <a:prstDash val="dash"/>
                </a:ln>
                <a:solidFill>
                  <a:srgbClr val="C00000"/>
                </a:solidFill>
                <a:latin typeface="微软雅黑" charset="-122"/>
                <a:ea typeface="微软雅黑" charset="-122"/>
                <a:sym typeface="+mn-ea"/>
              </a:rPr>
              <a:t>0.25</a:t>
            </a:r>
            <a:r>
              <a:rPr lang="zh-CN" altLang="en-US" spc="30" dirty="0">
                <a:ln w="3175">
                  <a:noFill/>
                  <a:prstDash val="dash"/>
                </a:ln>
                <a:solidFill>
                  <a:schemeClr val="tx1"/>
                </a:solidFill>
                <a:latin typeface="微软雅黑" charset="-122"/>
                <a:ea typeface="微软雅黑" charset="-122"/>
                <a:sym typeface="+mn-ea"/>
              </a:rPr>
              <a:t>，研究小组经过文献查询及咨询口腔医生后，考虑到部分专家为护理专家，对于口腔水疱处理了解有限，故保留该条目，并修改为</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中重度</a:t>
            </a:r>
            <a:r>
              <a:rPr lang="en-US" altLang="zh-CN" spc="30" dirty="0">
                <a:ln w="3175">
                  <a:noFill/>
                  <a:prstDash val="dash"/>
                </a:ln>
                <a:solidFill>
                  <a:schemeClr val="tx1"/>
                </a:solidFill>
                <a:latin typeface="微软雅黑" charset="-122"/>
                <a:ea typeface="微软雅黑" charset="-122"/>
                <a:sym typeface="+mn-ea"/>
              </a:rPr>
              <a:t>EB</a:t>
            </a:r>
            <a:r>
              <a:rPr lang="zh-CN" altLang="en-US" spc="30" dirty="0">
                <a:ln w="3175">
                  <a:noFill/>
                  <a:prstDash val="dash"/>
                </a:ln>
                <a:solidFill>
                  <a:schemeClr val="tx1"/>
                </a:solidFill>
                <a:latin typeface="微软雅黑" charset="-122"/>
                <a:ea typeface="微软雅黑" charset="-122"/>
                <a:sym typeface="+mn-ea"/>
              </a:rPr>
              <a:t>患儿应避免使用吸管</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删除</a:t>
            </a:r>
            <a:r>
              <a:rPr lang="en-US" altLang="zh-CN" spc="30" dirty="0">
                <a:ln w="3175">
                  <a:noFill/>
                  <a:prstDash val="dash"/>
                </a:ln>
                <a:solidFill>
                  <a:schemeClr val="tx1"/>
                </a:solidFill>
                <a:latin typeface="微软雅黑" charset="-122"/>
                <a:ea typeface="微软雅黑" charset="-122"/>
                <a:sym typeface="+mn-ea"/>
              </a:rPr>
              <a:t>2</a:t>
            </a:r>
            <a:r>
              <a:rPr lang="zh-CN" altLang="en-US" spc="30" dirty="0">
                <a:ln w="3175">
                  <a:noFill/>
                  <a:prstDash val="dash"/>
                </a:ln>
                <a:solidFill>
                  <a:schemeClr val="tx1"/>
                </a:solidFill>
                <a:latin typeface="微软雅黑" charset="-122"/>
                <a:ea typeface="微软雅黑" charset="-122"/>
                <a:sym typeface="+mn-ea"/>
              </a:rPr>
              <a:t>项三级条目部分内容，增加</a:t>
            </a:r>
            <a:r>
              <a:rPr lang="en-US" altLang="zh-CN" spc="30" dirty="0">
                <a:ln w="3175">
                  <a:noFill/>
                  <a:prstDash val="dash"/>
                </a:ln>
                <a:solidFill>
                  <a:schemeClr val="tx1"/>
                </a:solidFill>
                <a:latin typeface="微软雅黑" charset="-122"/>
                <a:ea typeface="微软雅黑" charset="-122"/>
                <a:sym typeface="+mn-ea"/>
              </a:rPr>
              <a:t>6</a:t>
            </a:r>
            <a:r>
              <a:rPr lang="zh-CN" altLang="en-US" spc="30" dirty="0">
                <a:ln w="3175">
                  <a:noFill/>
                  <a:prstDash val="dash"/>
                </a:ln>
                <a:solidFill>
                  <a:schemeClr val="tx1"/>
                </a:solidFill>
                <a:latin typeface="微软雅黑" charset="-122"/>
                <a:ea typeface="微软雅黑" charset="-122"/>
                <a:sym typeface="+mn-ea"/>
              </a:rPr>
              <a:t>项三级条目表述及修改</a:t>
            </a:r>
            <a:r>
              <a:rPr lang="en-US" altLang="zh-CN" spc="30" dirty="0">
                <a:ln w="3175">
                  <a:noFill/>
                  <a:prstDash val="dash"/>
                </a:ln>
                <a:solidFill>
                  <a:schemeClr val="tx1"/>
                </a:solidFill>
                <a:latin typeface="微软雅黑" charset="-122"/>
                <a:ea typeface="微软雅黑" charset="-122"/>
                <a:sym typeface="+mn-ea"/>
              </a:rPr>
              <a:t>6</a:t>
            </a:r>
            <a:r>
              <a:rPr lang="zh-CN" altLang="en-US" spc="30" dirty="0">
                <a:ln w="3175">
                  <a:noFill/>
                  <a:prstDash val="dash"/>
                </a:ln>
                <a:solidFill>
                  <a:schemeClr val="tx1"/>
                </a:solidFill>
                <a:latin typeface="微软雅黑" charset="-122"/>
                <a:ea typeface="微软雅黑" charset="-122"/>
                <a:sym typeface="+mn-ea"/>
              </a:rPr>
              <a:t>项三级表述</a:t>
            </a:r>
            <a:endParaRPr lang="zh-CN" altLang="en-US" spc="30" dirty="0">
              <a:ln w="3175">
                <a:noFill/>
                <a:prstDash val="dash"/>
              </a:ln>
              <a:solidFill>
                <a:schemeClr val="tx1"/>
              </a:solidFill>
              <a:latin typeface="微软雅黑" charset="-122"/>
              <a:ea typeface="微软雅黑"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43494"/>
    </mc:Choice>
    <mc:Fallback>
      <p:transition advTm="43494"/>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—专家意见（第</a:t>
            </a:r>
            <a:r>
              <a:rPr lang="en-US" altLang="zh-CN" sz="1600" b="1">
                <a:solidFill>
                  <a:srgbClr val="C00000"/>
                </a:solidFill>
                <a:latin typeface="黑体" panose="02010609060101010101" charset="-122"/>
                <a:ea typeface="黑体" panose="02010609060101010101" charset="-122"/>
              </a:rPr>
              <a:t>1</a:t>
            </a:r>
            <a:r>
              <a:rPr lang="zh-CN" altLang="en-US" sz="1600" b="1">
                <a:solidFill>
                  <a:srgbClr val="C00000"/>
                </a:solidFill>
                <a:latin typeface="黑体" panose="02010609060101010101" charset="-122"/>
                <a:ea typeface="黑体" panose="02010609060101010101" charset="-122"/>
              </a:rPr>
              <a:t>轮</a:t>
            </a:r>
            <a:r>
              <a:rPr lang="en-US" altLang="zh-CN" sz="1600" b="1">
                <a:solidFill>
                  <a:srgbClr val="C00000"/>
                </a:solidFill>
                <a:latin typeface="黑体" panose="02010609060101010101" charset="-122"/>
                <a:ea typeface="黑体" panose="02010609060101010101" charset="-122"/>
              </a:rPr>
              <a:t>）</a:t>
            </a:r>
            <a:endParaRPr lang="en-US" altLang="zh-CN"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pic>
        <p:nvPicPr>
          <p:cNvPr id="12" name="图片 11" descr="截屏2025-10-30 16.13.47"/>
          <p:cNvPicPr>
            <a:picLocks noChangeAspect="1"/>
          </p:cNvPicPr>
          <p:nvPr/>
        </p:nvPicPr>
        <p:blipFill>
          <a:blip r:embed="rId4"/>
          <a:stretch>
            <a:fillRect/>
          </a:stretch>
        </p:blipFill>
        <p:spPr>
          <a:xfrm>
            <a:off x="906145" y="1038225"/>
            <a:ext cx="3003550" cy="3956050"/>
          </a:xfrm>
          <a:prstGeom prst="rect">
            <a:avLst/>
          </a:prstGeom>
        </p:spPr>
      </p:pic>
      <p:pic>
        <p:nvPicPr>
          <p:cNvPr id="13" name="图片 12" descr="截屏2025-10-30 16.14.11"/>
          <p:cNvPicPr>
            <a:picLocks noChangeAspect="1"/>
          </p:cNvPicPr>
          <p:nvPr/>
        </p:nvPicPr>
        <p:blipFill>
          <a:blip r:embed="rId5"/>
          <a:stretch>
            <a:fillRect/>
          </a:stretch>
        </p:blipFill>
        <p:spPr>
          <a:xfrm>
            <a:off x="4774565" y="1615440"/>
            <a:ext cx="3583940" cy="18688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4449"/>
    </mc:Choice>
    <mc:Fallback>
      <p:transition advTm="444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—专家意见（第</a:t>
            </a:r>
            <a:r>
              <a:rPr lang="en-US" altLang="zh-CN" sz="1600" b="1">
                <a:solidFill>
                  <a:srgbClr val="C00000"/>
                </a:solidFill>
                <a:latin typeface="黑体" panose="02010609060101010101" charset="-122"/>
                <a:ea typeface="黑体" panose="02010609060101010101" charset="-122"/>
              </a:rPr>
              <a:t>2</a:t>
            </a:r>
            <a:r>
              <a:rPr lang="zh-CN" altLang="en-US" sz="1600" b="1">
                <a:solidFill>
                  <a:srgbClr val="C00000"/>
                </a:solidFill>
                <a:latin typeface="黑体" panose="02010609060101010101" charset="-122"/>
                <a:ea typeface="黑体" panose="02010609060101010101" charset="-122"/>
              </a:rPr>
              <a:t>轮</a:t>
            </a:r>
            <a:r>
              <a:rPr lang="en-US" altLang="zh-CN" sz="1600" b="1">
                <a:solidFill>
                  <a:srgbClr val="C00000"/>
                </a:solidFill>
                <a:latin typeface="黑体" panose="02010609060101010101" charset="-122"/>
                <a:ea typeface="黑体" panose="02010609060101010101" charset="-122"/>
              </a:rPr>
              <a:t>）</a:t>
            </a:r>
            <a:endParaRPr lang="en-US" altLang="zh-CN"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sp>
        <p:nvSpPr>
          <p:cNvPr id="3" name="文本框 2"/>
          <p:cNvSpPr txBox="1"/>
          <p:nvPr>
            <p:custDataLst>
              <p:tags r:id="rId4"/>
            </p:custDataLst>
          </p:nvPr>
        </p:nvSpPr>
        <p:spPr>
          <a:xfrm>
            <a:off x="572135" y="997585"/>
            <a:ext cx="8055610" cy="3810635"/>
          </a:xfrm>
          <a:prstGeom prst="rect">
            <a:avLst/>
          </a:prstGeom>
          <a:noFill/>
        </p:spPr>
        <p:txBody>
          <a:bodyPr wrap="square" lIns="101600" tIns="0" rIns="82550" bIns="0" rtlCol="0" anchor="t" anchorCtr="0">
            <a:noAutofit/>
          </a:bodyPr>
          <a:lstStyle>
            <a:defPPr>
              <a:defRPr lang="zh-CN"/>
            </a:defPPr>
            <a:lvl1pPr fontAlgn="auto">
              <a:lnSpc>
                <a:spcPct val="130000"/>
              </a:lnSpc>
              <a:spcAft>
                <a:spcPts val="1000"/>
              </a:spcAft>
              <a:defRPr sz="1600" spc="150"/>
            </a:lvl1pPr>
          </a:lstStyle>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一级、二级条目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重要性评价均值均＞</a:t>
            </a:r>
            <a:r>
              <a:rPr lang="en-US" altLang="zh-CN" spc="30" dirty="0">
                <a:ln w="3175">
                  <a:noFill/>
                  <a:prstDash val="dash"/>
                </a:ln>
                <a:solidFill>
                  <a:schemeClr val="tx1"/>
                </a:solidFill>
                <a:latin typeface="微软雅黑" charset="-122"/>
                <a:ea typeface="微软雅黑" charset="-122"/>
                <a:sym typeface="+mn-ea"/>
              </a:rPr>
              <a:t>4</a:t>
            </a:r>
            <a:r>
              <a:rPr lang="zh-CN" altLang="en-US" spc="30" dirty="0">
                <a:ln w="3175">
                  <a:noFill/>
                  <a:prstDash val="dash"/>
                </a:ln>
                <a:solidFill>
                  <a:schemeClr val="tx1"/>
                </a:solidFill>
                <a:latin typeface="微软雅黑" charset="-122"/>
                <a:ea typeface="微软雅黑" charset="-122"/>
                <a:sym typeface="+mn-ea"/>
              </a:rPr>
              <a:t>分，变异系数均</a:t>
            </a:r>
            <a:r>
              <a:rPr lang="en-US" altLang="zh-CN" spc="30" dirty="0">
                <a:ln w="3175">
                  <a:noFill/>
                  <a:prstDash val="dash"/>
                </a:ln>
                <a:solidFill>
                  <a:schemeClr val="tx1"/>
                </a:solidFill>
                <a:latin typeface="微软雅黑" charset="-122"/>
                <a:ea typeface="微软雅黑" charset="-122"/>
                <a:sym typeface="+mn-ea"/>
              </a:rPr>
              <a:t>&lt;0.25</a:t>
            </a:r>
            <a:r>
              <a:rPr lang="zh-CN" altLang="en-US" spc="30" dirty="0">
                <a:ln w="3175">
                  <a:noFill/>
                  <a:prstDash val="dash"/>
                </a:ln>
                <a:solidFill>
                  <a:schemeClr val="tx1"/>
                </a:solidFill>
                <a:latin typeface="微软雅黑" charset="-122"/>
                <a:ea typeface="微软雅黑" charset="-122"/>
                <a:sym typeface="+mn-ea"/>
              </a:rPr>
              <a:t>，符合保留标准</a:t>
            </a:r>
            <a:endParaRPr lang="zh-CN" altLang="en-US"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三级条目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其中</a:t>
            </a:r>
            <a:r>
              <a:rPr lang="en-US" altLang="zh-CN" spc="30" dirty="0">
                <a:ln w="3175">
                  <a:noFill/>
                  <a:prstDash val="dash"/>
                </a:ln>
                <a:solidFill>
                  <a:schemeClr val="tx1"/>
                </a:solidFill>
                <a:latin typeface="微软雅黑" charset="-122"/>
                <a:ea typeface="微软雅黑" charset="-122"/>
                <a:sym typeface="+mn-ea"/>
              </a:rPr>
              <a:t>3.1.6“</a:t>
            </a:r>
            <a:r>
              <a:rPr lang="zh-CN" altLang="en-US" spc="30" dirty="0">
                <a:ln w="3175">
                  <a:noFill/>
                  <a:prstDash val="dash"/>
                </a:ln>
                <a:solidFill>
                  <a:schemeClr val="tx1"/>
                </a:solidFill>
                <a:latin typeface="微软雅黑" charset="-122"/>
                <a:ea typeface="微软雅黑" charset="-122"/>
                <a:sym typeface="+mn-ea"/>
              </a:rPr>
              <a:t>对于金德</a:t>
            </a:r>
            <a:r>
              <a:rPr lang="zh-CN" altLang="en-US" spc="30" dirty="0">
                <a:ln w="3175">
                  <a:noFill/>
                  <a:prstDash val="dash"/>
                </a:ln>
                <a:latin typeface="微软雅黑" charset="-122"/>
                <a:ea typeface="微软雅黑" charset="-122"/>
                <a:sym typeface="+mn-ea"/>
              </a:rPr>
              <a:t>勒</a:t>
            </a:r>
            <a:r>
              <a:rPr lang="zh-CN" altLang="en-US" spc="30" dirty="0">
                <a:ln w="3175">
                  <a:noFill/>
                  <a:prstDash val="dash"/>
                </a:ln>
                <a:solidFill>
                  <a:schemeClr val="tx1"/>
                </a:solidFill>
                <a:latin typeface="微软雅黑" charset="-122"/>
                <a:ea typeface="微软雅黑" charset="-122"/>
                <a:sym typeface="+mn-ea"/>
              </a:rPr>
              <a:t>综合症患儿，需早期做好防晒措施，可通过佩戴防晒帽，遮阳伞等物理防晒，或在日晒前</a:t>
            </a:r>
            <a:r>
              <a:rPr lang="en-US" altLang="zh-CN" spc="30" dirty="0">
                <a:ln w="3175">
                  <a:noFill/>
                  <a:prstDash val="dash"/>
                </a:ln>
                <a:solidFill>
                  <a:schemeClr val="tx1"/>
                </a:solidFill>
                <a:latin typeface="微软雅黑" charset="-122"/>
                <a:ea typeface="微软雅黑" charset="-122"/>
                <a:sym typeface="+mn-ea"/>
              </a:rPr>
              <a:t>15-30</a:t>
            </a:r>
            <a:r>
              <a:rPr lang="zh-CN" altLang="en-US" spc="30" dirty="0">
                <a:ln w="3175">
                  <a:noFill/>
                  <a:prstDash val="dash"/>
                </a:ln>
                <a:solidFill>
                  <a:schemeClr val="tx1"/>
                </a:solidFill>
                <a:latin typeface="微软雅黑" charset="-122"/>
                <a:ea typeface="微软雅黑" charset="-122"/>
                <a:sym typeface="+mn-ea"/>
              </a:rPr>
              <a:t>分钟涂抹</a:t>
            </a:r>
            <a:r>
              <a:rPr lang="zh-CN" altLang="en-US" spc="30" dirty="0">
                <a:ln w="3175">
                  <a:noFill/>
                  <a:prstDash val="dash"/>
                </a:ln>
                <a:solidFill>
                  <a:srgbClr val="C00000"/>
                </a:solidFill>
                <a:latin typeface="微软雅黑" charset="-122"/>
                <a:ea typeface="微软雅黑" charset="-122"/>
                <a:sym typeface="+mn-ea"/>
              </a:rPr>
              <a:t>足量的</a:t>
            </a:r>
            <a:r>
              <a:rPr lang="zh-CN" altLang="en-US" spc="30" dirty="0">
                <a:ln w="3175">
                  <a:noFill/>
                  <a:prstDash val="dash"/>
                </a:ln>
                <a:solidFill>
                  <a:schemeClr val="tx1"/>
                </a:solidFill>
                <a:latin typeface="微软雅黑" charset="-122"/>
                <a:ea typeface="微软雅黑" charset="-122"/>
                <a:sym typeface="+mn-ea"/>
              </a:rPr>
              <a:t>防晒霜，小于</a:t>
            </a:r>
            <a:r>
              <a:rPr lang="en-US" altLang="zh-CN" spc="30" dirty="0">
                <a:ln w="3175">
                  <a:noFill/>
                  <a:prstDash val="dash"/>
                </a:ln>
                <a:solidFill>
                  <a:schemeClr val="tx1"/>
                </a:solidFill>
                <a:latin typeface="微软雅黑" charset="-122"/>
                <a:ea typeface="微软雅黑" charset="-122"/>
                <a:sym typeface="+mn-ea"/>
              </a:rPr>
              <a:t>6</a:t>
            </a:r>
            <a:r>
              <a:rPr lang="zh-CN" altLang="en-US" spc="30" dirty="0">
                <a:ln w="3175">
                  <a:noFill/>
                  <a:prstDash val="dash"/>
                </a:ln>
                <a:solidFill>
                  <a:schemeClr val="tx1"/>
                </a:solidFill>
                <a:latin typeface="微软雅黑" charset="-122"/>
                <a:ea typeface="微软雅黑" charset="-122"/>
                <a:sym typeface="+mn-ea"/>
              </a:rPr>
              <a:t>个月的患儿应使用物理防晒</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。专家建议修改为适量的防晒霜，课题组经查阅文献及讨论后，认为对于金德勒综合症患儿来说，皮肤防晒较为重要，若采用适量概念可能会导致防晒不足，引起皮肤损伤，故未采纳该建议；</a:t>
            </a:r>
            <a:endParaRPr lang="zh-CN" altLang="en-US" spc="30" dirty="0">
              <a:ln w="3175">
                <a:noFill/>
                <a:prstDash val="dash"/>
              </a:ln>
              <a:solidFill>
                <a:schemeClr val="tx1"/>
              </a:solidFill>
              <a:latin typeface="微软雅黑" charset="-122"/>
              <a:ea typeface="微软雅黑" charset="-122"/>
              <a:sym typeface="+mn-ea"/>
            </a:endParaRPr>
          </a:p>
          <a:p>
            <a:pPr marL="0" lvl="0" indent="0" algn="l" fontAlgn="ctr">
              <a:lnSpc>
                <a:spcPct val="130000"/>
              </a:lnSpc>
              <a:spcBef>
                <a:spcPts val="2400"/>
              </a:spcBef>
              <a:spcAft>
                <a:spcPts val="0"/>
              </a:spcAft>
              <a:buSzPct val="100000"/>
              <a:buNone/>
            </a:pPr>
            <a:r>
              <a:rPr lang="zh-CN" altLang="en-US" spc="30" dirty="0">
                <a:ln w="3175">
                  <a:noFill/>
                  <a:prstDash val="dash"/>
                </a:ln>
                <a:solidFill>
                  <a:schemeClr val="tx1"/>
                </a:solidFill>
                <a:latin typeface="微软雅黑" charset="-122"/>
                <a:ea typeface="微软雅黑" charset="-122"/>
                <a:sym typeface="+mn-ea"/>
              </a:rPr>
              <a:t>以及</a:t>
            </a:r>
            <a:r>
              <a:rPr lang="en-US" altLang="zh-CN" spc="30" dirty="0">
                <a:ln w="3175">
                  <a:noFill/>
                  <a:prstDash val="dash"/>
                </a:ln>
                <a:solidFill>
                  <a:schemeClr val="tx1"/>
                </a:solidFill>
                <a:latin typeface="微软雅黑" charset="-122"/>
                <a:ea typeface="微软雅黑" charset="-122"/>
                <a:sym typeface="+mn-ea"/>
              </a:rPr>
              <a:t>2.5.1“</a:t>
            </a:r>
            <a:r>
              <a:rPr lang="zh-CN" altLang="en-US" spc="30" dirty="0">
                <a:ln w="3175">
                  <a:noFill/>
                  <a:prstDash val="dash"/>
                </a:ln>
                <a:solidFill>
                  <a:schemeClr val="tx1"/>
                </a:solidFill>
                <a:latin typeface="微软雅黑" charset="-122"/>
                <a:ea typeface="微软雅黑" charset="-122"/>
                <a:sym typeface="+mn-ea"/>
              </a:rPr>
              <a:t>从最低点用无菌针头贯穿刺破水疱保留水疱表皮覆盖以保护创面。专家建议：</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直径小于</a:t>
            </a:r>
            <a:r>
              <a:rPr lang="en-US" altLang="zh-CN" spc="30" dirty="0">
                <a:ln w="3175">
                  <a:noFill/>
                  <a:prstDash val="dash"/>
                </a:ln>
                <a:solidFill>
                  <a:schemeClr val="tx1"/>
                </a:solidFill>
                <a:latin typeface="微软雅黑" charset="-122"/>
                <a:ea typeface="微软雅黑" charset="-122"/>
                <a:sym typeface="+mn-ea"/>
              </a:rPr>
              <a:t>1cm</a:t>
            </a:r>
            <a:r>
              <a:rPr lang="zh-CN" altLang="en-US" spc="30" dirty="0">
                <a:ln w="3175">
                  <a:noFill/>
                  <a:prstDash val="dash"/>
                </a:ln>
                <a:solidFill>
                  <a:schemeClr val="tx1"/>
                </a:solidFill>
                <a:latin typeface="微软雅黑" charset="-122"/>
                <a:ea typeface="微软雅黑" charset="-122"/>
                <a:sym typeface="+mn-ea"/>
              </a:rPr>
              <a:t>的水疱不需要处理增加。</a:t>
            </a:r>
            <a:r>
              <a:rPr lang="en-US" altLang="zh-CN" spc="30" dirty="0">
                <a:ln w="3175">
                  <a:noFill/>
                  <a:prstDash val="dash"/>
                </a:ln>
                <a:solidFill>
                  <a:schemeClr val="tx1"/>
                </a:solidFill>
                <a:latin typeface="微软雅黑" charset="-122"/>
                <a:ea typeface="微软雅黑" charset="-122"/>
                <a:sym typeface="+mn-ea"/>
              </a:rPr>
              <a:t>”</a:t>
            </a:r>
            <a:r>
              <a:rPr lang="zh-CN" altLang="en-US" spc="30" dirty="0">
                <a:ln w="3175">
                  <a:noFill/>
                  <a:prstDash val="dash"/>
                </a:ln>
                <a:solidFill>
                  <a:schemeClr val="tx1"/>
                </a:solidFill>
                <a:latin typeface="微软雅黑" charset="-122"/>
                <a:ea typeface="微软雅黑" charset="-122"/>
                <a:sym typeface="+mn-ea"/>
              </a:rPr>
              <a:t>课题组经查阅文献及讨论后，因考虑到未有文献提及直径较小的水疱无需处理，且日常护理过程中水疱都是进行处理的，故未采纳该建议。</a:t>
            </a:r>
            <a:endParaRPr lang="zh-CN" altLang="en-US" spc="30" dirty="0">
              <a:ln w="3175">
                <a:noFill/>
                <a:prstDash val="dash"/>
              </a:ln>
              <a:solidFill>
                <a:schemeClr val="tx1"/>
              </a:solidFill>
              <a:latin typeface="微软雅黑" charset="-122"/>
              <a:ea typeface="微软雅黑"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46306"/>
    </mc:Choice>
    <mc:Fallback>
      <p:transition advTm="4630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第三部分：方案</a:t>
            </a:r>
            <a:r>
              <a:rPr lang="zh-CN" altLang="en-US" sz="1600" b="1">
                <a:latin typeface="黑体" panose="02010609060101010101" charset="-122"/>
                <a:ea typeface="黑体" panose="02010609060101010101" charset="-122"/>
                <a:sym typeface="+mn-ea"/>
              </a:rPr>
              <a:t>构建</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—专家意见（第</a:t>
            </a:r>
            <a:r>
              <a:rPr lang="en-US" altLang="zh-CN" sz="1600" b="1">
                <a:solidFill>
                  <a:srgbClr val="C00000"/>
                </a:solidFill>
                <a:latin typeface="黑体" panose="02010609060101010101" charset="-122"/>
                <a:ea typeface="黑体" panose="02010609060101010101" charset="-122"/>
              </a:rPr>
              <a:t>2</a:t>
            </a:r>
            <a:r>
              <a:rPr lang="zh-CN" altLang="en-US" sz="1600" b="1">
                <a:solidFill>
                  <a:srgbClr val="C00000"/>
                </a:solidFill>
                <a:latin typeface="黑体" panose="02010609060101010101" charset="-122"/>
                <a:ea typeface="黑体" panose="02010609060101010101" charset="-122"/>
              </a:rPr>
              <a:t>轮</a:t>
            </a:r>
            <a:r>
              <a:rPr lang="en-US" altLang="zh-CN" sz="1600" b="1">
                <a:solidFill>
                  <a:srgbClr val="C00000"/>
                </a:solidFill>
                <a:latin typeface="黑体" panose="02010609060101010101" charset="-122"/>
                <a:ea typeface="黑体" panose="02010609060101010101" charset="-122"/>
              </a:rPr>
              <a:t>）</a:t>
            </a:r>
            <a:endParaRPr lang="en-US" altLang="zh-CN"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pic>
        <p:nvPicPr>
          <p:cNvPr id="3" name="图片 2" descr="截屏2025-10-30 16.20.58"/>
          <p:cNvPicPr>
            <a:picLocks noChangeAspect="1"/>
          </p:cNvPicPr>
          <p:nvPr/>
        </p:nvPicPr>
        <p:blipFill>
          <a:blip r:embed="rId4"/>
          <a:stretch>
            <a:fillRect/>
          </a:stretch>
        </p:blipFill>
        <p:spPr>
          <a:xfrm>
            <a:off x="885190" y="1137285"/>
            <a:ext cx="2741295" cy="3527425"/>
          </a:xfrm>
          <a:prstGeom prst="rect">
            <a:avLst/>
          </a:prstGeom>
        </p:spPr>
      </p:pic>
      <p:pic>
        <p:nvPicPr>
          <p:cNvPr id="14" name="图片 13" descr="截屏2025-10-30 16.21.14"/>
          <p:cNvPicPr>
            <a:picLocks noChangeAspect="1"/>
          </p:cNvPicPr>
          <p:nvPr/>
        </p:nvPicPr>
        <p:blipFill>
          <a:blip r:embed="rId5"/>
          <a:stretch>
            <a:fillRect/>
          </a:stretch>
        </p:blipFill>
        <p:spPr>
          <a:xfrm>
            <a:off x="4805680" y="1762760"/>
            <a:ext cx="2818765" cy="808990"/>
          </a:xfrm>
          <a:prstGeom prst="rect">
            <a:avLst/>
          </a:prstGeom>
        </p:spPr>
      </p:pic>
      <p:sp>
        <p:nvSpPr>
          <p:cNvPr id="12" name="文本框 11"/>
          <p:cNvSpPr txBox="1"/>
          <p:nvPr/>
        </p:nvSpPr>
        <p:spPr>
          <a:xfrm>
            <a:off x="4257675" y="2941955"/>
            <a:ext cx="4510405" cy="946150"/>
          </a:xfrm>
          <a:prstGeom prst="rect">
            <a:avLst/>
          </a:prstGeom>
          <a:noFill/>
        </p:spPr>
        <p:txBody>
          <a:bodyPr wrap="square" rtlCol="0">
            <a:noAutofit/>
          </a:bodyPr>
          <a:p>
            <a:r>
              <a:rPr lang="en-US" altLang="zh-CN"/>
              <a:t>7</a:t>
            </a:r>
            <a:r>
              <a:rPr lang="zh-CN" altLang="en-US"/>
              <a:t>个一级条目、</a:t>
            </a:r>
            <a:r>
              <a:rPr lang="en-US" altLang="zh-CN"/>
              <a:t>32</a:t>
            </a:r>
            <a:r>
              <a:rPr lang="zh-CN" altLang="en-US"/>
              <a:t>个二级条目、</a:t>
            </a:r>
            <a:r>
              <a:rPr lang="en-US" altLang="zh-CN"/>
              <a:t>67</a:t>
            </a:r>
            <a:r>
              <a:rPr lang="zh-CN" altLang="en-US"/>
              <a:t>个三级条目</a:t>
            </a:r>
            <a:endParaRPr lang="zh-CN" altLang="en-US"/>
          </a:p>
          <a:p>
            <a:r>
              <a:rPr lang="en-US" altLang="zh-CN"/>
              <a:t>EB</a:t>
            </a:r>
            <a:r>
              <a:rPr lang="zh-CN" altLang="en-US"/>
              <a:t>患儿照护者居家皮肤伤口护理能力提升方案终稿</a:t>
            </a:r>
            <a:endParaRPr lang="zh-CN" altLang="en-US"/>
          </a:p>
          <a:p>
            <a:r>
              <a:rPr lang="zh-CN" altLang="en-US"/>
              <a:t>包括</a:t>
            </a:r>
            <a:r>
              <a:rPr lang="en-US" altLang="zh-CN"/>
              <a:t>：</a:t>
            </a:r>
            <a:r>
              <a:rPr lang="zh-CN" altLang="en-US"/>
              <a:t>核心能力</a:t>
            </a:r>
            <a:r>
              <a:rPr lang="en-US" altLang="zh-CN"/>
              <a:t>、</a:t>
            </a:r>
            <a:r>
              <a:rPr lang="zh-CN" altLang="en-US"/>
              <a:t>具体干预内容</a:t>
            </a:r>
            <a:r>
              <a:rPr lang="en-US" altLang="zh-CN"/>
              <a:t>、</a:t>
            </a:r>
            <a:r>
              <a:rPr lang="zh-CN" altLang="en-US"/>
              <a:t>干预方式</a:t>
            </a:r>
            <a:r>
              <a:rPr lang="en-US" altLang="zh-CN"/>
              <a:t>、</a:t>
            </a:r>
            <a:r>
              <a:rPr lang="zh-CN" altLang="en-US"/>
              <a:t>评估与</a:t>
            </a:r>
            <a:r>
              <a:rPr lang="zh-CN" altLang="en-US"/>
              <a:t>反馈</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9207"/>
    </mc:Choice>
    <mc:Fallback>
      <p:transition advTm="19207"/>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tx1"/>
                </a:solidFill>
                <a:latin typeface="黑体" panose="02010609060101010101" charset="-122"/>
                <a:ea typeface="黑体" panose="02010609060101010101" charset="-122"/>
                <a:sym typeface="汉仪旗黑-50S" panose="00020600040101010101" charset="-122"/>
              </a:rPr>
              <a:t>研究背景</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pic>
        <p:nvPicPr>
          <p:cNvPr id="7" name="图片 6"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8" name="矩形 7"/>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1" name="文本框 10"/>
          <p:cNvSpPr txBox="1"/>
          <p:nvPr/>
        </p:nvSpPr>
        <p:spPr>
          <a:xfrm>
            <a:off x="4045585" y="155575"/>
            <a:ext cx="1108075" cy="358775"/>
          </a:xfrm>
          <a:prstGeom prst="rect">
            <a:avLst/>
          </a:prstGeom>
          <a:solidFill>
            <a:srgbClr val="EEF2F5"/>
          </a:solidFill>
          <a:ln>
            <a:noFill/>
          </a:ln>
        </p:spPr>
        <p:txBody>
          <a:bodyPr wrap="square" rtlCol="0">
            <a:no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16" name="文本框 15"/>
          <p:cNvSpPr txBox="1"/>
          <p:nvPr/>
        </p:nvSpPr>
        <p:spPr>
          <a:xfrm>
            <a:off x="5159375" y="151130"/>
            <a:ext cx="1108075" cy="368300"/>
          </a:xfrm>
          <a:prstGeom prst="rect">
            <a:avLst/>
          </a:prstGeom>
          <a:solidFill>
            <a:srgbClr val="243255"/>
          </a:solidFill>
          <a:ln>
            <a:noFill/>
          </a:ln>
        </p:spPr>
        <p:txBody>
          <a:bodyPr wrap="square" rtlCol="0">
            <a:spAutoFit/>
          </a:bodyPr>
          <a:p>
            <a:r>
              <a:rPr lang="zh-CN" altLang="en-US" sz="1800">
                <a:solidFill>
                  <a:schemeClr val="bg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sp>
        <p:nvSpPr>
          <p:cNvPr id="33" name="文本框 32"/>
          <p:cNvSpPr txBox="1"/>
          <p:nvPr/>
        </p:nvSpPr>
        <p:spPr>
          <a:xfrm>
            <a:off x="792480" y="659765"/>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第四部分：方案</a:t>
            </a:r>
            <a:r>
              <a:rPr lang="zh-CN" altLang="en-US" sz="1600" b="1">
                <a:latin typeface="黑体" panose="02010609060101010101" charset="-122"/>
                <a:ea typeface="黑体" panose="02010609060101010101" charset="-122"/>
                <a:sym typeface="+mn-ea"/>
              </a:rPr>
              <a:t>应用</a:t>
            </a:r>
            <a:endParaRPr lang="zh-CN" altLang="en-US" sz="1600" b="1">
              <a:latin typeface="黑体" panose="02010609060101010101" charset="-122"/>
              <a:ea typeface="黑体" panose="02010609060101010101" charset="-122"/>
              <a:sym typeface="+mn-ea"/>
            </a:endParaRPr>
          </a:p>
        </p:txBody>
      </p:sp>
      <p:sp>
        <p:nvSpPr>
          <p:cNvPr id="34" name="文本框 33"/>
          <p:cNvSpPr txBox="1"/>
          <p:nvPr/>
        </p:nvSpPr>
        <p:spPr>
          <a:xfrm>
            <a:off x="5364480" y="659765"/>
            <a:ext cx="3430905" cy="337185"/>
          </a:xfrm>
          <a:prstGeom prst="rect">
            <a:avLst/>
          </a:prstGeom>
          <a:noFill/>
        </p:spPr>
        <p:txBody>
          <a:bodyPr wrap="square" rtlCol="0">
            <a:spAutoFit/>
          </a:bodyPr>
          <a:p>
            <a:pPr algn="l">
              <a:buClrTx/>
              <a:buSzTx/>
              <a:buFontTx/>
            </a:pPr>
            <a:r>
              <a:rPr lang="zh-CN" altLang="en-US" sz="1600" b="1">
                <a:solidFill>
                  <a:srgbClr val="C00000"/>
                </a:solidFill>
                <a:latin typeface="黑体" panose="02010609060101010101" charset="-122"/>
                <a:ea typeface="黑体" panose="02010609060101010101" charset="-122"/>
              </a:rPr>
              <a:t>—纳入</a:t>
            </a:r>
            <a:r>
              <a:rPr lang="zh-CN" altLang="en-US" sz="1600" b="1">
                <a:solidFill>
                  <a:srgbClr val="C00000"/>
                </a:solidFill>
                <a:latin typeface="黑体" panose="02010609060101010101" charset="-122"/>
                <a:ea typeface="黑体" panose="02010609060101010101" charset="-122"/>
              </a:rPr>
              <a:t>人群</a:t>
            </a:r>
            <a:endParaRPr lang="zh-CN" altLang="en-US" sz="1600" b="1">
              <a:solidFill>
                <a:srgbClr val="C00000"/>
              </a:solidFill>
              <a:latin typeface="黑体" panose="02010609060101010101" charset="-122"/>
              <a:ea typeface="黑体" panose="02010609060101010101" charset="-122"/>
            </a:endParaRPr>
          </a:p>
        </p:txBody>
      </p:sp>
      <p:sp>
        <p:nvSpPr>
          <p:cNvPr id="9" name="文本框 8"/>
          <p:cNvSpPr txBox="1"/>
          <p:nvPr>
            <p:custDataLst>
              <p:tags r:id="rId3"/>
            </p:custDataLst>
          </p:nvPr>
        </p:nvSpPr>
        <p:spPr>
          <a:xfrm>
            <a:off x="906145" y="2251710"/>
            <a:ext cx="3351530" cy="299085"/>
          </a:xfrm>
          <a:prstGeom prst="rect">
            <a:avLst/>
          </a:prstGeom>
          <a:noFill/>
        </p:spPr>
        <p:txBody>
          <a:bodyPr wrap="square" rtlCol="0">
            <a:noAutofit/>
          </a:bodyPr>
          <a:p>
            <a:pPr algn="ctr">
              <a:buClrTx/>
              <a:buSzTx/>
              <a:buFontTx/>
            </a:pPr>
            <a:endParaRPr lang="zh-CN" altLang="en-US">
              <a:solidFill>
                <a:schemeClr val="accent1"/>
              </a:solidFill>
              <a:effectLst>
                <a:outerShdw blurRad="38100" dist="25400" dir="5400000" algn="ctr" rotWithShape="0">
                  <a:srgbClr val="6E747A">
                    <a:alpha val="43000"/>
                    <a:alpha val="43000"/>
                  </a:srgbClr>
                </a:outerShdw>
              </a:effectLst>
            </a:endParaRPr>
          </a:p>
          <a:p>
            <a:endParaRPr lang="zh-CN" altLang="en-US">
              <a:solidFill>
                <a:schemeClr val="accent1"/>
              </a:solidFill>
              <a:effectLst>
                <a:outerShdw blurRad="38100" dist="25400" dir="5400000" algn="ctr" rotWithShape="0">
                  <a:srgbClr val="6E747A">
                    <a:alpha val="43000"/>
                    <a:alpha val="43000"/>
                  </a:srgbClr>
                </a:outerShdw>
              </a:effectLst>
            </a:endParaRPr>
          </a:p>
        </p:txBody>
      </p:sp>
      <p:graphicFrame>
        <p:nvGraphicFramePr>
          <p:cNvPr id="12" name="表格 11"/>
          <p:cNvGraphicFramePr/>
          <p:nvPr>
            <p:custDataLst>
              <p:tags r:id="rId4"/>
            </p:custDataLst>
          </p:nvPr>
        </p:nvGraphicFramePr>
        <p:xfrm>
          <a:off x="1371600" y="1557020"/>
          <a:ext cx="6591300" cy="1221105"/>
        </p:xfrm>
        <a:graphic>
          <a:graphicData uri="http://schemas.openxmlformats.org/drawingml/2006/table">
            <a:tbl>
              <a:tblPr firstRow="1" bandRow="1">
                <a:tableStyleId>{5C22544A-7EE6-4342-B048-85BDC9FD1C3A}</a:tableStyleId>
              </a:tblPr>
              <a:tblGrid>
                <a:gridCol w="1098550"/>
                <a:gridCol w="1098550"/>
                <a:gridCol w="1098550"/>
                <a:gridCol w="1098550"/>
                <a:gridCol w="1098550"/>
                <a:gridCol w="1098550"/>
              </a:tblGrid>
              <a:tr h="261620">
                <a:tc>
                  <a:txBody>
                    <a:bodyPr/>
                    <a:p>
                      <a:pPr marL="0" indent="0" algn="ctr">
                        <a:lnSpc>
                          <a:spcPts val="2000"/>
                        </a:lnSpc>
                        <a:spcBef>
                          <a:spcPct val="0"/>
                        </a:spcBef>
                        <a:spcAft>
                          <a:spcPct val="0"/>
                        </a:spcAft>
                      </a:pPr>
                      <a:r>
                        <a:rPr lang="zh-CN" sz="1100" b="1">
                          <a:latin typeface="Times New Roman Regular" panose="02020503050405090304" charset="0"/>
                          <a:ea typeface="宋体"/>
                        </a:rPr>
                        <a:t>编号</a:t>
                      </a:r>
                      <a:endParaRPr lang="zh-CN" sz="1100" b="1">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charset="0"/>
                          <a:ea typeface="宋体"/>
                        </a:rPr>
                        <a:t>性别</a:t>
                      </a:r>
                      <a:endParaRPr lang="zh-CN" sz="1100" b="1">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charset="0"/>
                          <a:ea typeface="宋体"/>
                        </a:rPr>
                        <a:t>年龄（月</a:t>
                      </a:r>
                      <a:r>
                        <a:rPr lang="zh-CN" sz="1100" b="1">
                          <a:latin typeface="Times New Roman Regular" panose="02020503050405090304" charset="0"/>
                          <a:ea typeface="宋体"/>
                        </a:rPr>
                        <a:t>）</a:t>
                      </a:r>
                      <a:endParaRPr lang="zh-CN" sz="1100" b="1">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charset="0"/>
                          <a:ea typeface="宋体"/>
                        </a:rPr>
                        <a:t>诊断类型</a:t>
                      </a:r>
                      <a:endParaRPr lang="zh-CN" sz="1100" b="1">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charset="0"/>
                          <a:ea typeface="宋体"/>
                        </a:rPr>
                        <a:t>诊断</a:t>
                      </a:r>
                      <a:r>
                        <a:rPr lang="zh-CN" sz="1100" b="1">
                          <a:latin typeface="Times New Roman Regular" panose="02020503050405090304" charset="0"/>
                          <a:ea typeface="宋体"/>
                        </a:rPr>
                        <a:t>时间</a:t>
                      </a:r>
                      <a:endParaRPr lang="zh-CN" sz="1100" b="1">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charset="0"/>
                          <a:ea typeface="宋体"/>
                        </a:rPr>
                        <a:t>确诊方式</a:t>
                      </a:r>
                      <a:endParaRPr lang="zh-CN" sz="1100" b="1">
                        <a:latin typeface="Times New Roman Regular" panose="02020503050405090304" charset="0"/>
                        <a:ea typeface="宋体"/>
                      </a:endParaRPr>
                    </a:p>
                  </a:txBody>
                  <a:tcPr marL="68580" marR="68580" marT="0" marB="0" anchor="ctr" anchorCtr="0"/>
                </a:tc>
              </a:tr>
              <a:tr h="349250">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0</a:t>
                      </a:r>
                      <a:r>
                        <a:rPr lang="en-US" altLang="zh-CN" sz="1000">
                          <a:latin typeface="Times New Roman Regular" panose="02020503050405090304" charset="0"/>
                          <a:ea typeface="宋体"/>
                          <a:cs typeface="Times New Roman Regular" panose="02020503050405090304" charset="0"/>
                        </a:rPr>
                        <a:t>1</a:t>
                      </a:r>
                      <a:endParaRPr lang="en-US" alt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女</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1</a:t>
                      </a:r>
                      <a:r>
                        <a:rPr lang="zh-CN" sz="1000">
                          <a:latin typeface="Times New Roman Regular" panose="02020503050405090304" charset="0"/>
                          <a:ea typeface="宋体"/>
                          <a:cs typeface="Times New Roman Regular" panose="02020503050405090304" charset="0"/>
                        </a:rPr>
                        <a:t>月</a:t>
                      </a:r>
                      <a:r>
                        <a:rPr lang="en-US" altLang="zh-CN" sz="1000">
                          <a:latin typeface="Times New Roman Regular" panose="02020503050405090304" charset="0"/>
                          <a:ea typeface="Times New Roman Regular" panose="02020503050405090304"/>
                          <a:cs typeface="Times New Roman Regular" panose="02020503050405090304" charset="0"/>
                        </a:rPr>
                        <a:t>7</a:t>
                      </a:r>
                      <a:r>
                        <a:rPr lang="zh-CN" sz="1000">
                          <a:latin typeface="Times New Roman Regular" panose="02020503050405090304" charset="0"/>
                          <a:ea typeface="宋体"/>
                          <a:cs typeface="Times New Roman Regular" panose="02020503050405090304" charset="0"/>
                        </a:rPr>
                        <a:t>天</a:t>
                      </a:r>
                      <a:endParaRPr 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隐形营养不良</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出生时</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基因检测</a:t>
                      </a:r>
                      <a:endParaRPr lang="zh-CN" sz="1000">
                        <a:latin typeface="Times New Roman Regular" panose="02020503050405090304" charset="0"/>
                        <a:ea typeface="宋体"/>
                      </a:endParaRPr>
                    </a:p>
                  </a:txBody>
                  <a:tcPr marL="68580" marR="68580" marT="0" marB="0" anchor="ctr" anchorCtr="0"/>
                </a:tc>
              </a:tr>
              <a:tr h="348615">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0</a:t>
                      </a:r>
                      <a:r>
                        <a:rPr lang="en-US" altLang="zh-CN" sz="1000">
                          <a:latin typeface="Times New Roman Regular" panose="02020503050405090304" charset="0"/>
                          <a:ea typeface="宋体"/>
                          <a:cs typeface="Times New Roman Regular" panose="02020503050405090304" charset="0"/>
                        </a:rPr>
                        <a:t>2</a:t>
                      </a:r>
                      <a:endParaRPr lang="en-US" alt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男</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4</a:t>
                      </a:r>
                      <a:r>
                        <a:rPr lang="zh-CN" sz="1000">
                          <a:latin typeface="Times New Roman Regular" panose="02020503050405090304" charset="0"/>
                          <a:ea typeface="宋体"/>
                          <a:cs typeface="Times New Roman Regular" panose="02020503050405090304" charset="0"/>
                        </a:rPr>
                        <a:t>月</a:t>
                      </a:r>
                      <a:r>
                        <a:rPr lang="en-US" altLang="zh-CN" sz="1000">
                          <a:latin typeface="Times New Roman Regular" panose="02020503050405090304" charset="0"/>
                          <a:ea typeface="Times New Roman Regular" panose="02020503050405090304"/>
                          <a:cs typeface="Times New Roman Regular" panose="02020503050405090304" charset="0"/>
                        </a:rPr>
                        <a:t>10</a:t>
                      </a:r>
                      <a:r>
                        <a:rPr lang="zh-CN" sz="1000">
                          <a:latin typeface="Times New Roman Regular" panose="02020503050405090304" charset="0"/>
                          <a:ea typeface="宋体"/>
                          <a:cs typeface="Times New Roman Regular" panose="02020503050405090304" charset="0"/>
                        </a:rPr>
                        <a:t>天</a:t>
                      </a:r>
                      <a:endParaRPr 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重度隐形不良型</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出生时</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基因检测</a:t>
                      </a:r>
                      <a:endParaRPr lang="zh-CN" sz="1000">
                        <a:latin typeface="Times New Roman Regular" panose="02020503050405090304" charset="0"/>
                        <a:ea typeface="宋体"/>
                      </a:endParaRPr>
                    </a:p>
                  </a:txBody>
                  <a:tcPr marL="68580" marR="68580" marT="0" marB="0" anchor="ctr" anchorCtr="0"/>
                </a:tc>
              </a:tr>
              <a:tr h="261620">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0</a:t>
                      </a:r>
                      <a:r>
                        <a:rPr lang="en-US" altLang="zh-CN" sz="1000">
                          <a:latin typeface="Times New Roman Regular" panose="02020503050405090304" charset="0"/>
                          <a:ea typeface="宋体"/>
                          <a:cs typeface="Times New Roman Regular" panose="02020503050405090304" charset="0"/>
                        </a:rPr>
                        <a:t>3</a:t>
                      </a:r>
                      <a:endParaRPr lang="en-US" alt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女</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charset="0"/>
                          <a:ea typeface="Times New Roman Regular" panose="02020503050405090304"/>
                          <a:cs typeface="Times New Roman Regular" panose="02020503050405090304" charset="0"/>
                        </a:rPr>
                        <a:t>17</a:t>
                      </a:r>
                      <a:r>
                        <a:rPr lang="zh-CN" sz="1000">
                          <a:latin typeface="Times New Roman Regular" panose="02020503050405090304" charset="0"/>
                          <a:ea typeface="宋体"/>
                          <a:cs typeface="Times New Roman Regular" panose="02020503050405090304" charset="0"/>
                        </a:rPr>
                        <a:t>月</a:t>
                      </a:r>
                      <a:endParaRPr lang="zh-CN" sz="1000">
                        <a:latin typeface="Times New Roman Regular" panose="02020503050405090304" charset="0"/>
                        <a:ea typeface="宋体"/>
                        <a:cs typeface="Times New Roman Regular" panose="02020503050405090304" charset="0"/>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单纯性</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出生时</a:t>
                      </a:r>
                      <a:endParaRPr lang="zh-CN" sz="1000">
                        <a:latin typeface="Times New Roman Regular" panose="02020503050405090304" charset="0"/>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charset="0"/>
                          <a:ea typeface="宋体"/>
                        </a:rPr>
                        <a:t>基因检测</a:t>
                      </a:r>
                      <a:endParaRPr lang="zh-CN" sz="1000">
                        <a:latin typeface="Times New Roman Regular" panose="02020503050405090304" charset="0"/>
                        <a:ea typeface="宋体"/>
                      </a:endParaRPr>
                    </a:p>
                  </a:txBody>
                  <a:tcPr marL="68580" marR="68580" marT="0" marB="0" anchor="ctr" anchorCtr="0"/>
                </a:tc>
              </a:tr>
            </a:tbl>
          </a:graphicData>
        </a:graphic>
      </p:graphicFrame>
      <p:sp>
        <p:nvSpPr>
          <p:cNvPr id="13" name="文本框 12"/>
          <p:cNvSpPr txBox="1"/>
          <p:nvPr/>
        </p:nvSpPr>
        <p:spPr>
          <a:xfrm>
            <a:off x="3131820" y="1217295"/>
            <a:ext cx="4022725" cy="337185"/>
          </a:xfrm>
          <a:prstGeom prst="rect">
            <a:avLst/>
          </a:prstGeom>
          <a:noFill/>
        </p:spPr>
        <p:txBody>
          <a:bodyPr wrap="square" rtlCol="0">
            <a:spAutoFit/>
          </a:bodyPr>
          <a:p>
            <a:r>
              <a:rPr lang="zh-CN" altLang="en-US" sz="1600">
                <a:latin typeface="黑体" panose="02010609060101010101" charset="-122"/>
                <a:ea typeface="黑体" panose="02010609060101010101" charset="-122"/>
              </a:rPr>
              <a:t>患儿及照护者的一般资料</a:t>
            </a:r>
            <a:endParaRPr lang="zh-CN" altLang="en-US"/>
          </a:p>
        </p:txBody>
      </p:sp>
      <p:graphicFrame>
        <p:nvGraphicFramePr>
          <p:cNvPr id="17" name="表格 16"/>
          <p:cNvGraphicFramePr/>
          <p:nvPr>
            <p:custDataLst>
              <p:tags r:id="rId5"/>
            </p:custDataLst>
          </p:nvPr>
        </p:nvGraphicFramePr>
        <p:xfrm>
          <a:off x="1371600" y="3123565"/>
          <a:ext cx="6591300" cy="1359535"/>
        </p:xfrm>
        <a:graphic>
          <a:graphicData uri="http://schemas.openxmlformats.org/drawingml/2006/table">
            <a:tbl>
              <a:tblPr firstRow="1" bandRow="1">
                <a:tableStyleId>{5C22544A-7EE6-4342-B048-85BDC9FD1C3A}</a:tableStyleId>
              </a:tblPr>
              <a:tblGrid>
                <a:gridCol w="1098550"/>
                <a:gridCol w="1098550"/>
                <a:gridCol w="1098550"/>
                <a:gridCol w="1098550"/>
                <a:gridCol w="1098550"/>
                <a:gridCol w="1098550"/>
              </a:tblGrid>
              <a:tr h="400050">
                <a:tc>
                  <a:txBody>
                    <a:bodyPr/>
                    <a:p>
                      <a:pPr marL="0" indent="0" algn="ctr">
                        <a:lnSpc>
                          <a:spcPts val="2000"/>
                        </a:lnSpc>
                        <a:spcBef>
                          <a:spcPct val="0"/>
                        </a:spcBef>
                        <a:spcAft>
                          <a:spcPct val="0"/>
                        </a:spcAft>
                      </a:pPr>
                      <a:r>
                        <a:rPr lang="zh-CN" sz="1100" b="1">
                          <a:latin typeface="宋体"/>
                          <a:ea typeface="宋体"/>
                        </a:rPr>
                        <a:t>编号</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性别</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年龄（岁）</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Times New Roman Regular" panose="02020503050405090304"/>
                          <a:ea typeface="宋体"/>
                        </a:rPr>
                        <a:t>文化程度</a:t>
                      </a:r>
                      <a:endParaRPr lang="zh-CN" sz="1100" b="1">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照顾年限（</a:t>
                      </a:r>
                      <a:r>
                        <a:rPr lang="zh-CN" sz="1100" b="1">
                          <a:latin typeface="Times New Roman Regular" panose="02020503050405090304"/>
                          <a:ea typeface="宋体"/>
                        </a:rPr>
                        <a:t>月</a:t>
                      </a:r>
                      <a:r>
                        <a:rPr lang="zh-CN" sz="1100" b="1">
                          <a:latin typeface="宋体"/>
                          <a:ea typeface="宋体"/>
                        </a:rPr>
                        <a:t>）</a:t>
                      </a:r>
                      <a:endParaRPr lang="zh-CN" sz="1100" b="1">
                        <a:latin typeface="宋体"/>
                        <a:ea typeface="宋体"/>
                      </a:endParaRPr>
                    </a:p>
                  </a:txBody>
                  <a:tcPr marL="68580" marR="68580" marT="0" marB="0" anchor="ctr" anchorCtr="0"/>
                </a:tc>
                <a:tc>
                  <a:txBody>
                    <a:bodyPr/>
                    <a:p>
                      <a:pPr marL="0" indent="0" algn="ctr">
                        <a:lnSpc>
                          <a:spcPts val="2000"/>
                        </a:lnSpc>
                        <a:spcBef>
                          <a:spcPct val="0"/>
                        </a:spcBef>
                        <a:spcAft>
                          <a:spcPct val="0"/>
                        </a:spcAft>
                      </a:pPr>
                      <a:r>
                        <a:rPr lang="zh-CN" sz="1100" b="1">
                          <a:latin typeface="宋体"/>
                          <a:ea typeface="宋体"/>
                        </a:rPr>
                        <a:t>换药时长（每日）</a:t>
                      </a:r>
                      <a:endParaRPr lang="zh-CN" sz="1100" b="1">
                        <a:latin typeface="宋体"/>
                        <a:ea typeface="宋体"/>
                      </a:endParaRPr>
                    </a:p>
                  </a:txBody>
                  <a:tcPr marL="68580" marR="68580" marT="0" marB="0" anchor="ctr" anchorCtr="0"/>
                </a:tc>
              </a:tr>
              <a:tr h="349250">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0</a:t>
                      </a:r>
                      <a:r>
                        <a:rPr lang="en-US" altLang="zh-CN" sz="1000">
                          <a:latin typeface="Times New Roman Regular" panose="02020503050405090304"/>
                          <a:ea typeface="宋体"/>
                        </a:rPr>
                        <a:t>1</a:t>
                      </a:r>
                      <a:endParaRPr lang="en-US" alt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女</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28</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高中</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1</a:t>
                      </a:r>
                      <a:r>
                        <a:rPr lang="zh-CN" sz="1000">
                          <a:latin typeface="Times New Roman Regular" panose="02020503050405090304"/>
                          <a:ea typeface="宋体"/>
                        </a:rPr>
                        <a:t>月</a:t>
                      </a:r>
                      <a:r>
                        <a:rPr lang="en-US" altLang="zh-CN" sz="1000">
                          <a:latin typeface="Times New Roman Regular" panose="02020503050405090304"/>
                          <a:ea typeface="Times New Roman Regular" panose="02020503050405090304"/>
                        </a:rPr>
                        <a:t>7</a:t>
                      </a:r>
                      <a:r>
                        <a:rPr lang="zh-CN" sz="1000">
                          <a:latin typeface="Times New Roman Regular" panose="02020503050405090304"/>
                          <a:ea typeface="宋体"/>
                        </a:rPr>
                        <a:t>天</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2-3h</a:t>
                      </a:r>
                      <a:endParaRPr lang="en-US" altLang="zh-CN" sz="1000">
                        <a:latin typeface="Times New Roman Regular" panose="02020503050405090304"/>
                        <a:ea typeface="Times New Roman Regular" panose="02020503050405090304"/>
                      </a:endParaRPr>
                    </a:p>
                  </a:txBody>
                  <a:tcPr marL="68580" marR="68580" marT="0" marB="0" anchor="ctr" anchorCtr="0"/>
                </a:tc>
              </a:tr>
              <a:tr h="348615">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0</a:t>
                      </a:r>
                      <a:r>
                        <a:rPr lang="en-US" altLang="zh-CN" sz="1000">
                          <a:latin typeface="Times New Roman Regular" panose="02020503050405090304"/>
                          <a:ea typeface="宋体"/>
                        </a:rPr>
                        <a:t>2</a:t>
                      </a:r>
                      <a:endParaRPr lang="en-US" alt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女</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29</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本科</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4</a:t>
                      </a:r>
                      <a:r>
                        <a:rPr lang="zh-CN" sz="1000">
                          <a:latin typeface="Times New Roman Regular" panose="02020503050405090304"/>
                          <a:ea typeface="宋体"/>
                        </a:rPr>
                        <a:t>月</a:t>
                      </a:r>
                      <a:r>
                        <a:rPr lang="en-US" altLang="zh-CN" sz="1000">
                          <a:latin typeface="Times New Roman Regular" panose="02020503050405090304"/>
                          <a:ea typeface="Times New Roman Regular" panose="02020503050405090304"/>
                        </a:rPr>
                        <a:t>10</a:t>
                      </a:r>
                      <a:r>
                        <a:rPr lang="zh-CN" sz="1000">
                          <a:latin typeface="Times New Roman Regular" panose="02020503050405090304"/>
                          <a:ea typeface="宋体"/>
                        </a:rPr>
                        <a:t>天</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3-4h</a:t>
                      </a:r>
                      <a:endParaRPr lang="en-US" altLang="zh-CN" sz="1000">
                        <a:latin typeface="Times New Roman Regular" panose="02020503050405090304"/>
                        <a:ea typeface="Times New Roman Regular" panose="02020503050405090304"/>
                      </a:endParaRPr>
                    </a:p>
                  </a:txBody>
                  <a:tcPr marL="68580" marR="68580" marT="0" marB="0" anchor="ctr" anchorCtr="0"/>
                </a:tc>
              </a:tr>
              <a:tr h="261620">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0</a:t>
                      </a:r>
                      <a:r>
                        <a:rPr lang="en-US" altLang="zh-CN" sz="1000">
                          <a:latin typeface="Times New Roman Regular" panose="02020503050405090304"/>
                          <a:ea typeface="宋体"/>
                        </a:rPr>
                        <a:t>3</a:t>
                      </a:r>
                      <a:endParaRPr lang="en-US" alt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男</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38</a:t>
                      </a:r>
                      <a:endParaRPr lang="en-US" altLang="zh-CN" sz="1000">
                        <a:latin typeface="Times New Roman Regular" panose="02020503050405090304"/>
                        <a:ea typeface="Times New Roman Regular" panose="02020503050405090304"/>
                      </a:endParaRPr>
                    </a:p>
                  </a:txBody>
                  <a:tcPr marL="68580" marR="68580" marT="0" marB="0" anchor="ctr" anchorCtr="0"/>
                </a:tc>
                <a:tc>
                  <a:txBody>
                    <a:bodyPr/>
                    <a:p>
                      <a:pPr marL="0" indent="0" algn="ctr">
                        <a:lnSpc>
                          <a:spcPts val="2000"/>
                        </a:lnSpc>
                        <a:spcBef>
                          <a:spcPct val="0"/>
                        </a:spcBef>
                        <a:spcAft>
                          <a:spcPct val="0"/>
                        </a:spcAft>
                      </a:pPr>
                      <a:r>
                        <a:rPr lang="zh-CN" sz="1000">
                          <a:latin typeface="Times New Roman Regular" panose="02020503050405090304"/>
                          <a:ea typeface="宋体"/>
                        </a:rPr>
                        <a:t>研究生</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17</a:t>
                      </a:r>
                      <a:r>
                        <a:rPr lang="zh-CN" sz="1000">
                          <a:latin typeface="Times New Roman Regular" panose="02020503050405090304"/>
                          <a:ea typeface="宋体"/>
                        </a:rPr>
                        <a:t>月</a:t>
                      </a:r>
                      <a:endParaRPr lang="zh-CN" sz="1000">
                        <a:latin typeface="Times New Roman Regular" panose="02020503050405090304"/>
                        <a:ea typeface="宋体"/>
                      </a:endParaRPr>
                    </a:p>
                  </a:txBody>
                  <a:tcPr marL="68580" marR="68580" marT="0" marB="0" anchor="ctr" anchorCtr="0"/>
                </a:tc>
                <a:tc>
                  <a:txBody>
                    <a:bodyPr/>
                    <a:p>
                      <a:pPr marL="0" indent="0" algn="ctr">
                        <a:lnSpc>
                          <a:spcPts val="2000"/>
                        </a:lnSpc>
                        <a:spcBef>
                          <a:spcPct val="0"/>
                        </a:spcBef>
                        <a:spcAft>
                          <a:spcPct val="0"/>
                        </a:spcAft>
                      </a:pPr>
                      <a:r>
                        <a:rPr lang="en-US" altLang="zh-CN" sz="1000">
                          <a:latin typeface="Times New Roman Regular" panose="02020503050405090304"/>
                          <a:ea typeface="Times New Roman Regular" panose="02020503050405090304"/>
                        </a:rPr>
                        <a:t>45min</a:t>
                      </a:r>
                      <a:r>
                        <a:rPr lang="en-US" altLang="zh-CN" sz="1000">
                          <a:latin typeface="Times New Roman Regular" panose="02020503050405090304"/>
                          <a:ea typeface="Times New Roman Regular" panose="02020503050405090304"/>
                        </a:rPr>
                        <a:t>-</a:t>
                      </a:r>
                      <a:r>
                        <a:rPr lang="en-US" altLang="zh-CN" sz="1000">
                          <a:latin typeface="Times New Roman Regular" panose="02020503050405090304"/>
                          <a:ea typeface="Times New Roman Regular" panose="02020503050405090304"/>
                        </a:rPr>
                        <a:t>1</a:t>
                      </a:r>
                      <a:r>
                        <a:rPr lang="en-US" altLang="zh-CN" sz="1000">
                          <a:latin typeface="Times New Roman Regular" panose="02020503050405090304"/>
                          <a:ea typeface="Times New Roman Regular" panose="02020503050405090304"/>
                        </a:rPr>
                        <a:t>h</a:t>
                      </a:r>
                      <a:endParaRPr lang="en-US" altLang="zh-CN" sz="1000">
                        <a:latin typeface="Times New Roman Regular" panose="02020503050405090304"/>
                        <a:ea typeface="Times New Roman Regular" panose="02020503050405090304"/>
                      </a:endParaRPr>
                    </a:p>
                  </a:txBody>
                  <a:tcPr marL="68580" marR="68580" marT="0"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5795"/>
    </mc:Choice>
    <mc:Fallback>
      <p:transition advTm="5795"/>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33" name="文本框 32"/>
          <p:cNvSpPr txBox="1"/>
          <p:nvPr/>
        </p:nvSpPr>
        <p:spPr>
          <a:xfrm>
            <a:off x="973455" y="130810"/>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遇到的问题及解决</a:t>
            </a:r>
            <a:r>
              <a:rPr lang="zh-CN" altLang="en-US" sz="1600" b="1">
                <a:latin typeface="黑体" panose="02010609060101010101" charset="-122"/>
                <a:ea typeface="黑体" panose="02010609060101010101" charset="-122"/>
                <a:sym typeface="+mn-ea"/>
              </a:rPr>
              <a:t>方法</a:t>
            </a:r>
            <a:endParaRPr lang="zh-CN" altLang="en-US" sz="1600" b="1">
              <a:latin typeface="黑体" panose="02010609060101010101" charset="-122"/>
              <a:ea typeface="黑体" panose="02010609060101010101" charset="-122"/>
              <a:sym typeface="+mn-ea"/>
            </a:endParaRPr>
          </a:p>
        </p:txBody>
      </p:sp>
      <p:sp>
        <p:nvSpPr>
          <p:cNvPr id="3" name="文本框 2"/>
          <p:cNvSpPr txBox="1"/>
          <p:nvPr/>
        </p:nvSpPr>
        <p:spPr>
          <a:xfrm>
            <a:off x="630555" y="782320"/>
            <a:ext cx="7884795" cy="3367405"/>
          </a:xfrm>
          <a:prstGeom prst="rect">
            <a:avLst/>
          </a:prstGeom>
          <a:noFill/>
        </p:spPr>
        <p:txBody>
          <a:bodyPr wrap="square" rtlCol="0">
            <a:noAutofit/>
          </a:bodyPr>
          <a:p>
            <a:r>
              <a:rPr lang="zh-CN" altLang="en-US" sz="1800">
                <a:solidFill>
                  <a:schemeClr val="accent2"/>
                </a:solidFill>
                <a:latin typeface="微软雅黑" charset="0"/>
                <a:ea typeface="微软雅黑" charset="0"/>
                <a:cs typeface="微软雅黑" charset="0"/>
              </a:rPr>
              <a:t>问题：</a:t>
            </a:r>
            <a:endParaRPr lang="zh-CN" altLang="en-US" sz="1800">
              <a:solidFill>
                <a:schemeClr val="accent2"/>
              </a:solidFill>
              <a:latin typeface="微软雅黑" charset="0"/>
              <a:ea typeface="微软雅黑" charset="0"/>
              <a:cs typeface="微软雅黑" charset="0"/>
            </a:endParaRPr>
          </a:p>
          <a:p>
            <a:r>
              <a:rPr lang="en-US" altLang="zh-CN" sz="1800">
                <a:latin typeface="微软雅黑" charset="0"/>
                <a:ea typeface="微软雅黑" charset="0"/>
                <a:cs typeface="微软雅黑" charset="0"/>
              </a:rPr>
              <a:t>1.</a:t>
            </a:r>
            <a:r>
              <a:rPr lang="zh-CN" altLang="en-US" sz="1800">
                <a:latin typeface="微软雅黑" charset="0"/>
                <a:ea typeface="微软雅黑" charset="0"/>
                <a:cs typeface="微软雅黑" charset="0"/>
              </a:rPr>
              <a:t>样本量不足：</a:t>
            </a:r>
            <a:r>
              <a:rPr lang="en-US" altLang="zh-CN" sz="1800">
                <a:latin typeface="微软雅黑" charset="0"/>
                <a:ea typeface="微软雅黑" charset="0"/>
                <a:cs typeface="微软雅黑" charset="0"/>
              </a:rPr>
              <a:t>EB</a:t>
            </a:r>
            <a:r>
              <a:rPr lang="zh-CN" altLang="en-US" sz="1800">
                <a:latin typeface="微软雅黑" charset="0"/>
                <a:ea typeface="微软雅黑" charset="0"/>
                <a:cs typeface="微软雅黑" charset="0"/>
              </a:rPr>
              <a:t>作为罕见病，患者基数小、分布分散，导致样本量不足</a:t>
            </a:r>
            <a:endParaRPr lang="zh-CN" altLang="en-US" sz="1800">
              <a:latin typeface="微软雅黑" charset="0"/>
              <a:ea typeface="微软雅黑" charset="0"/>
              <a:cs typeface="微软雅黑" charset="0"/>
            </a:endParaRPr>
          </a:p>
          <a:p>
            <a:r>
              <a:rPr lang="en-US" altLang="zh-CN" sz="1800">
                <a:latin typeface="微软雅黑" charset="0"/>
                <a:ea typeface="微软雅黑" charset="0"/>
                <a:cs typeface="微软雅黑" charset="0"/>
              </a:rPr>
              <a:t>2.</a:t>
            </a:r>
            <a:r>
              <a:rPr lang="zh-CN" altLang="en-US" sz="1800">
                <a:latin typeface="微软雅黑" charset="0"/>
                <a:ea typeface="微软雅黑" charset="0"/>
                <a:cs typeface="微软雅黑" charset="0"/>
              </a:rPr>
              <a:t>居家干预的有效性：居家环境下，干预过程中变量多</a:t>
            </a:r>
            <a:endParaRPr lang="zh-CN" altLang="en-US" sz="1800">
              <a:latin typeface="微软雅黑" charset="0"/>
              <a:ea typeface="微软雅黑" charset="0"/>
              <a:cs typeface="微软雅黑" charset="0"/>
            </a:endParaRPr>
          </a:p>
          <a:p>
            <a:endParaRPr lang="zh-CN" altLang="en-US" sz="1800">
              <a:solidFill>
                <a:schemeClr val="accent2"/>
              </a:solidFill>
              <a:latin typeface="微软雅黑" charset="0"/>
              <a:ea typeface="微软雅黑" charset="0"/>
              <a:cs typeface="微软雅黑" charset="0"/>
            </a:endParaRPr>
          </a:p>
          <a:p>
            <a:r>
              <a:rPr lang="zh-CN" altLang="en-US" sz="1800">
                <a:solidFill>
                  <a:schemeClr val="accent2"/>
                </a:solidFill>
                <a:latin typeface="微软雅黑" charset="0"/>
                <a:ea typeface="微软雅黑" charset="0"/>
                <a:cs typeface="微软雅黑" charset="0"/>
              </a:rPr>
              <a:t>解决办法：</a:t>
            </a:r>
            <a:endParaRPr lang="zh-CN" altLang="en-US" sz="1800">
              <a:solidFill>
                <a:schemeClr val="accent2"/>
              </a:solidFill>
              <a:latin typeface="微软雅黑" charset="0"/>
              <a:ea typeface="微软雅黑" charset="0"/>
              <a:cs typeface="微软雅黑" charset="0"/>
            </a:endParaRPr>
          </a:p>
          <a:p>
            <a:r>
              <a:rPr lang="en-US" altLang="zh-CN" sz="1800">
                <a:latin typeface="微软雅黑" charset="0"/>
                <a:ea typeface="微软雅黑" charset="0"/>
                <a:cs typeface="微软雅黑" charset="0"/>
              </a:rPr>
              <a:t>1.</a:t>
            </a:r>
            <a:r>
              <a:rPr lang="zh-CN" altLang="en-US" sz="1800">
                <a:latin typeface="微软雅黑" charset="0"/>
                <a:ea typeface="微软雅黑" charset="0"/>
                <a:cs typeface="微软雅黑" charset="0"/>
              </a:rPr>
              <a:t>联系</a:t>
            </a: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蝴蝶宝贝关爱中心</a:t>
            </a: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及线上病友群发布招募信息，由组织者协助发布研究招募信息，扩大样本量</a:t>
            </a:r>
            <a:endParaRPr lang="zh-CN" altLang="en-US" sz="1800">
              <a:latin typeface="微软雅黑" charset="0"/>
              <a:ea typeface="微软雅黑" charset="0"/>
              <a:cs typeface="微软雅黑" charset="0"/>
            </a:endParaRPr>
          </a:p>
          <a:p>
            <a:r>
              <a:rPr lang="en-US" altLang="zh-CN" sz="1800">
                <a:latin typeface="微软雅黑" charset="0"/>
                <a:ea typeface="微软雅黑" charset="0"/>
                <a:cs typeface="微软雅黑" charset="0"/>
              </a:rPr>
              <a:t>2.</a:t>
            </a:r>
            <a:r>
              <a:rPr lang="zh-CN" altLang="en-US" sz="1800">
                <a:latin typeface="微软雅黑" charset="0"/>
                <a:ea typeface="微软雅黑" charset="0"/>
                <a:cs typeface="微软雅黑" charset="0"/>
              </a:rPr>
              <a:t>采用视频</a:t>
            </a: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家庭访视结合进行干预，研究者团队保证有造口师或者经过同质化培训的护理</a:t>
            </a:r>
            <a:r>
              <a:rPr lang="zh-CN" altLang="en-US" sz="1800">
                <a:latin typeface="微软雅黑" charset="0"/>
                <a:ea typeface="微软雅黑" charset="0"/>
                <a:cs typeface="微软雅黑" charset="0"/>
              </a:rPr>
              <a:t>人员进行干预</a:t>
            </a:r>
            <a:r>
              <a:rPr lang="en-US" altLang="zh-CN" sz="1800">
                <a:latin typeface="微软雅黑" charset="0"/>
                <a:ea typeface="微软雅黑" charset="0"/>
                <a:cs typeface="微软雅黑" charset="0"/>
              </a:rPr>
              <a:t>；</a:t>
            </a:r>
            <a:r>
              <a:rPr lang="zh-CN" altLang="en-US" sz="1800">
                <a:latin typeface="微软雅黑" charset="0"/>
                <a:ea typeface="微软雅黑" charset="0"/>
                <a:cs typeface="微软雅黑" charset="0"/>
              </a:rPr>
              <a:t>通过随访实时收集反馈，持续优化干预方案</a:t>
            </a:r>
            <a:endParaRPr lang="zh-CN" altLang="en-US" sz="1800">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500" advTm="24382"/>
    </mc:Choice>
    <mc:Fallback>
      <p:transition advTm="24382"/>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06</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33" name="文本框 32"/>
          <p:cNvSpPr txBox="1"/>
          <p:nvPr/>
        </p:nvSpPr>
        <p:spPr>
          <a:xfrm>
            <a:off x="973455" y="130810"/>
            <a:ext cx="4572000" cy="337185"/>
          </a:xfrm>
          <a:prstGeom prst="rect">
            <a:avLst/>
          </a:prstGeom>
          <a:noFill/>
        </p:spPr>
        <p:txBody>
          <a:bodyPr wrap="square" rtlCol="0" anchor="t">
            <a:spAutoFit/>
          </a:bodyPr>
          <a:p>
            <a:r>
              <a:rPr lang="zh-CN" altLang="en-US" sz="1600" b="1">
                <a:latin typeface="黑体" panose="02010609060101010101" charset="-122"/>
                <a:ea typeface="黑体" panose="02010609060101010101" charset="-122"/>
                <a:sym typeface="+mn-ea"/>
              </a:rPr>
              <a:t>下一步研究</a:t>
            </a:r>
            <a:r>
              <a:rPr lang="zh-CN" altLang="en-US" sz="1600" b="1">
                <a:latin typeface="黑体" panose="02010609060101010101" charset="-122"/>
                <a:ea typeface="黑体" panose="02010609060101010101" charset="-122"/>
                <a:sym typeface="+mn-ea"/>
              </a:rPr>
              <a:t>计划</a:t>
            </a:r>
            <a:endParaRPr lang="zh-CN" altLang="en-US" sz="1600" b="1">
              <a:latin typeface="黑体" panose="02010609060101010101" charset="-122"/>
              <a:ea typeface="黑体" panose="02010609060101010101" charset="-122"/>
              <a:sym typeface="+mn-ea"/>
            </a:endParaRPr>
          </a:p>
        </p:txBody>
      </p:sp>
      <p:sp>
        <p:nvSpPr>
          <p:cNvPr id="3" name="文本框 2"/>
          <p:cNvSpPr txBox="1"/>
          <p:nvPr/>
        </p:nvSpPr>
        <p:spPr>
          <a:xfrm>
            <a:off x="630555" y="1029970"/>
            <a:ext cx="7884795" cy="3367405"/>
          </a:xfrm>
          <a:prstGeom prst="rect">
            <a:avLst/>
          </a:prstGeom>
          <a:noFill/>
        </p:spPr>
        <p:txBody>
          <a:bodyPr wrap="square" rtlCol="0">
            <a:noAutofit/>
          </a:bodyPr>
          <a:p>
            <a:r>
              <a:rPr lang="en-US" altLang="zh-CN" sz="1800">
                <a:latin typeface="微软雅黑" charset="0"/>
                <a:ea typeface="微软雅黑" charset="0"/>
                <a:cs typeface="微软雅黑" charset="0"/>
              </a:rPr>
              <a:t>1.</a:t>
            </a:r>
            <a:r>
              <a:rPr lang="zh-CN" altLang="en-US" sz="1800">
                <a:latin typeface="微软雅黑" charset="0"/>
                <a:ea typeface="微软雅黑" charset="0"/>
                <a:cs typeface="微软雅黑" charset="0"/>
              </a:rPr>
              <a:t>持续收集样本，完成数据收集和统计后进行自身前后对照。</a:t>
            </a:r>
            <a:endParaRPr lang="zh-CN" altLang="en-US" sz="1800">
              <a:latin typeface="微软雅黑" charset="0"/>
              <a:ea typeface="微软雅黑" charset="0"/>
              <a:cs typeface="微软雅黑" charset="0"/>
            </a:endParaRPr>
          </a:p>
          <a:p>
            <a:endParaRPr lang="en-US" altLang="zh-CN" sz="1800">
              <a:latin typeface="微软雅黑" charset="0"/>
              <a:ea typeface="微软雅黑" charset="0"/>
              <a:cs typeface="微软雅黑" charset="0"/>
            </a:endParaRPr>
          </a:p>
          <a:p>
            <a:r>
              <a:rPr lang="en-US" altLang="zh-CN" sz="1800">
                <a:latin typeface="微软雅黑" charset="0"/>
                <a:ea typeface="微软雅黑" charset="0"/>
                <a:cs typeface="微软雅黑" charset="0"/>
              </a:rPr>
              <a:t>2.</a:t>
            </a:r>
            <a:r>
              <a:rPr lang="zh-CN" altLang="en-US" sz="1800">
                <a:latin typeface="微软雅黑" charset="0"/>
                <a:ea typeface="微软雅黑" charset="0"/>
                <a:cs typeface="微软雅黑" charset="0"/>
              </a:rPr>
              <a:t>着手撰写课题论文，争取期刊发表。</a:t>
            </a:r>
            <a:endParaRPr lang="zh-CN" altLang="en-US" sz="1800">
              <a:latin typeface="微软雅黑" charset="0"/>
              <a:ea typeface="微软雅黑" charset="0"/>
              <a:cs typeface="微软雅黑" charset="0"/>
            </a:endParaRPr>
          </a:p>
        </p:txBody>
      </p:sp>
    </p:spTree>
  </p:cSld>
  <p:clrMapOvr>
    <a:masterClrMapping/>
  </p:clrMapOvr>
  <mc:AlternateContent xmlns:mc="http://schemas.openxmlformats.org/markup-compatibility/2006">
    <mc:Choice xmlns:p14="http://schemas.microsoft.com/office/powerpoint/2010/main" Requires="p14">
      <p:transition p14:dur="500" advTm="7988"/>
    </mc:Choice>
    <mc:Fallback>
      <p:transition advTm="798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090418" y="2220059"/>
            <a:ext cx="2418080" cy="768350"/>
          </a:xfrm>
          <a:prstGeom prst="rect">
            <a:avLst/>
          </a:prstGeom>
        </p:spPr>
        <p:txBody>
          <a:bodyPr wrap="none">
            <a:spAutoFit/>
          </a:bodyPr>
          <a:lstStyle/>
          <a:p>
            <a:r>
              <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参考文献</a:t>
            </a:r>
            <a:endPar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1" name="矩形 70"/>
          <p:cNvSpPr/>
          <p:nvPr/>
        </p:nvSpPr>
        <p:spPr bwMode="auto">
          <a:xfrm>
            <a:off x="1782943" y="1848475"/>
            <a:ext cx="1479550" cy="144526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07</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161"/>
    </mc:Choice>
    <mc:Fallback>
      <p:transition advTm="1161"/>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239395" y="659765"/>
            <a:ext cx="8905240" cy="4492625"/>
          </a:xfrm>
          <a:prstGeom prst="rect">
            <a:avLst/>
          </a:prstGeom>
          <a:noFill/>
        </p:spPr>
        <p:txBody>
          <a:bodyPr wrap="square" rtlCol="0">
            <a:spAutoFit/>
          </a:bodyPr>
          <a:p>
            <a:pPr>
              <a:lnSpc>
                <a:spcPct val="110000"/>
              </a:lnSpc>
            </a:pPr>
            <a:r>
              <a:rPr lang="en-US" altLang="zh-CN" sz="1000">
                <a:sym typeface="+mn-ea"/>
              </a:rPr>
              <a:t>[1]EL HACHEM M, ZAMBRUNO G, BOURDON-LANOY E, et al. Multicentre consensus recommendations for skin care in inherited epidermolysis bullosa [J]. Orphanet Journal of Rare Diseases, 2014, 9(1): 76.</a:t>
            </a:r>
            <a:endParaRPr lang="en-US" altLang="zh-CN" sz="1000">
              <a:sym typeface="+mn-ea"/>
            </a:endParaRPr>
          </a:p>
          <a:p>
            <a:pPr>
              <a:lnSpc>
                <a:spcPct val="110000"/>
              </a:lnSpc>
            </a:pPr>
            <a:r>
              <a:rPr lang="en-US" altLang="zh-CN" sz="1000">
                <a:sym typeface="+mn-ea"/>
              </a:rPr>
              <a:t>[2]FINE J D. Epidemiology of Inherited Epidermolysis Bullosa Based on Incidence and Prevalence Estimates From the National Epidermolysis Bullosa Registry [J]. (2168-6084 (Electronic)).</a:t>
            </a:r>
            <a:endParaRPr lang="en-US" altLang="zh-CN" sz="1000">
              <a:sym typeface="+mn-ea"/>
            </a:endParaRPr>
          </a:p>
          <a:p>
            <a:pPr>
              <a:lnSpc>
                <a:spcPct val="110000"/>
              </a:lnSpc>
            </a:pPr>
            <a:r>
              <a:rPr lang="en-US" altLang="zh-CN" sz="1000">
                <a:sym typeface="+mn-ea"/>
              </a:rPr>
              <a:t>[3]VAN SCHEPPINGEN C, LETTINGA AT FAU - DUIPMANS J C, DUIPMANS JC FAU - MAATHUIS K G B, et al. The main problems of parents of a child with epidermolysis bullosa</a:t>
            </a:r>
            <a:endParaRPr lang="en-US" altLang="zh-CN" sz="1000">
              <a:sym typeface="+mn-ea"/>
            </a:endParaRPr>
          </a:p>
          <a:p>
            <a:pPr>
              <a:lnSpc>
                <a:spcPct val="110000"/>
              </a:lnSpc>
            </a:pPr>
            <a:r>
              <a:rPr lang="en-US" altLang="zh-CN" sz="1000">
                <a:sym typeface="+mn-ea"/>
              </a:rPr>
              <a:t>[4]ANGELIS A, KANAVOS P, L</a:t>
            </a:r>
            <a:r>
              <a:rPr lang="en-US" altLang="en-US" sz="1000">
                <a:sym typeface="+mn-ea"/>
              </a:rPr>
              <a:t>ó</a:t>
            </a:r>
            <a:r>
              <a:rPr lang="en-US" altLang="zh-CN" sz="1000">
                <a:sym typeface="+mn-ea"/>
              </a:rPr>
              <a:t>PEZ-BASTIDA J, et al. Social/economic costs and health-related quality of life in patients with epidermolysis bullosa in Europe [J]. The European Journal of Health Economics, 2016, 17: 31-42.</a:t>
            </a:r>
            <a:endParaRPr lang="en-US" altLang="zh-CN" sz="1000">
              <a:sym typeface="+mn-ea"/>
            </a:endParaRPr>
          </a:p>
          <a:p>
            <a:pPr>
              <a:lnSpc>
                <a:spcPct val="110000"/>
              </a:lnSpc>
            </a:pPr>
            <a:r>
              <a:rPr lang="en-US" altLang="zh-CN" sz="1000">
                <a:sym typeface="+mn-ea"/>
              </a:rPr>
              <a:t>[5]M</a:t>
            </a:r>
            <a:r>
              <a:rPr lang="en-US" altLang="en-US" sz="1000">
                <a:sym typeface="+mn-ea"/>
              </a:rPr>
              <a:t>ą</a:t>
            </a:r>
            <a:r>
              <a:rPr lang="en-US" altLang="zh-CN" sz="1000">
                <a:sym typeface="+mn-ea"/>
              </a:rPr>
              <a:t>CIK D, KOWALSKA-D</a:t>
            </a:r>
            <a:r>
              <a:rPr lang="en-US" altLang="en-US" sz="1000">
                <a:sym typeface="+mn-ea"/>
              </a:rPr>
              <a:t>ą</a:t>
            </a:r>
            <a:r>
              <a:rPr lang="en-US" altLang="zh-CN" sz="1000">
                <a:sym typeface="+mn-ea"/>
              </a:rPr>
              <a:t>BROWSKA M. The need of social support, life attitudes and life satisfaction among parents of children suffering from epidermolysis bullosa [J]. Dermatology Review/Przegl</a:t>
            </a:r>
            <a:r>
              <a:rPr lang="en-US" altLang="en-US" sz="1000">
                <a:sym typeface="+mn-ea"/>
              </a:rPr>
              <a:t>ą</a:t>
            </a:r>
            <a:r>
              <a:rPr lang="en-US" altLang="zh-CN" sz="1000">
                <a:sym typeface="+mn-ea"/>
              </a:rPr>
              <a:t>d Dermatologiczny, 2015, 102(3): 211-20.</a:t>
            </a:r>
            <a:endParaRPr lang="en-US" altLang="zh-CN" sz="1000">
              <a:sym typeface="+mn-ea"/>
            </a:endParaRPr>
          </a:p>
          <a:p>
            <a:pPr>
              <a:lnSpc>
                <a:spcPct val="110000"/>
              </a:lnSpc>
            </a:pPr>
            <a:r>
              <a:rPr lang="en-US" altLang="zh-CN" sz="1000">
                <a:sym typeface="+mn-ea"/>
              </a:rPr>
              <a:t>[6]</a:t>
            </a:r>
            <a:r>
              <a:rPr lang="zh-CN" altLang="en-US" sz="1000">
                <a:sym typeface="+mn-ea"/>
              </a:rPr>
              <a:t>王竹敏</a:t>
            </a:r>
            <a:r>
              <a:rPr lang="en-US" altLang="zh-CN" sz="1000">
                <a:sym typeface="+mn-ea"/>
              </a:rPr>
              <a:t>, </a:t>
            </a:r>
            <a:r>
              <a:rPr lang="zh-CN" altLang="en-US" sz="1000">
                <a:sym typeface="+mn-ea"/>
              </a:rPr>
              <a:t>田冰洁</a:t>
            </a:r>
            <a:r>
              <a:rPr lang="en-US" altLang="zh-CN" sz="1000">
                <a:sym typeface="+mn-ea"/>
              </a:rPr>
              <a:t>, </a:t>
            </a:r>
            <a:r>
              <a:rPr lang="zh-CN" altLang="en-US" sz="1000">
                <a:sym typeface="+mn-ea"/>
              </a:rPr>
              <a:t>杨伟琴</a:t>
            </a:r>
            <a:r>
              <a:rPr lang="en-US" altLang="zh-CN" sz="1000">
                <a:sym typeface="+mn-ea"/>
              </a:rPr>
              <a:t>, et al. </a:t>
            </a:r>
            <a:r>
              <a:rPr lang="zh-CN" altLang="en-US" sz="1000">
                <a:sym typeface="+mn-ea"/>
              </a:rPr>
              <a:t>遗传性大疱性表皮松解症患者主要照护者生活质量现况及其影响因素</a:t>
            </a:r>
            <a:r>
              <a:rPr lang="en-US" altLang="zh-CN" sz="1000">
                <a:sym typeface="+mn-ea"/>
              </a:rPr>
              <a:t> [J]. </a:t>
            </a:r>
            <a:r>
              <a:rPr lang="zh-CN" altLang="en-US" sz="1000">
                <a:sym typeface="+mn-ea"/>
              </a:rPr>
              <a:t>军事护理</a:t>
            </a:r>
            <a:r>
              <a:rPr lang="en-US" altLang="zh-CN" sz="1000">
                <a:sym typeface="+mn-ea"/>
              </a:rPr>
              <a:t>, 2024, 41(5): 63-6.</a:t>
            </a:r>
            <a:endParaRPr lang="en-US" altLang="zh-CN" sz="1000">
              <a:sym typeface="+mn-ea"/>
            </a:endParaRPr>
          </a:p>
          <a:p>
            <a:pPr>
              <a:lnSpc>
                <a:spcPct val="110000"/>
              </a:lnSpc>
            </a:pPr>
            <a:r>
              <a:rPr lang="en-US" altLang="zh-CN" sz="1000">
                <a:sym typeface="+mn-ea"/>
              </a:rPr>
              <a:t>[7]KHAN M T, O'SULLIVAN M, FAITLI B, et al. Foot care in epidermolysis bullosa: evidence‐based guideline [J]. British Journal of Dermatology, 2020, 182(3): 593-604.</a:t>
            </a:r>
            <a:endParaRPr lang="en-US" altLang="zh-CN" sz="1000">
              <a:sym typeface="+mn-ea"/>
            </a:endParaRPr>
          </a:p>
          <a:p>
            <a:pPr>
              <a:lnSpc>
                <a:spcPct val="110000"/>
              </a:lnSpc>
            </a:pPr>
            <a:r>
              <a:rPr lang="en-US" altLang="zh-CN" sz="1000">
                <a:sym typeface="+mn-ea"/>
              </a:rPr>
              <a:t>[8]MELLERIO J, ROBERTSON S, BERNARDIS C, et al. Management of cutaneous squamous cell carcinoma in patients with epidermolysis bullosa: best clinical practice guidelines [J]. British Journal of Dermatology, 2016, 174(1): 56-67.</a:t>
            </a:r>
            <a:endParaRPr lang="en-US" altLang="zh-CN" sz="1000">
              <a:sym typeface="+mn-ea"/>
            </a:endParaRPr>
          </a:p>
          <a:p>
            <a:pPr>
              <a:lnSpc>
                <a:spcPct val="110000"/>
              </a:lnSpc>
            </a:pPr>
            <a:r>
              <a:rPr lang="en-US" altLang="zh-CN" sz="1000">
                <a:sym typeface="+mn-ea"/>
              </a:rPr>
              <a:t>[9]</a:t>
            </a:r>
            <a:r>
              <a:rPr lang="zh-CN" altLang="en-US" sz="1000">
                <a:sym typeface="+mn-ea"/>
              </a:rPr>
              <a:t>陈劼</a:t>
            </a:r>
            <a:r>
              <a:rPr lang="en-US" altLang="zh-CN" sz="1000">
                <a:sym typeface="+mn-ea"/>
              </a:rPr>
              <a:t>. </a:t>
            </a:r>
            <a:r>
              <a:rPr lang="zh-CN" altLang="en-US" sz="1000">
                <a:sym typeface="+mn-ea"/>
              </a:rPr>
              <a:t>中国遗传性大疱表皮松解症患者的护理现状与思考</a:t>
            </a:r>
            <a:r>
              <a:rPr lang="en-US" altLang="zh-CN" sz="1000">
                <a:sym typeface="+mn-ea"/>
              </a:rPr>
              <a:t>; proceedings of the </a:t>
            </a:r>
            <a:r>
              <a:rPr lang="zh-CN" altLang="en-US" sz="1000">
                <a:sym typeface="+mn-ea"/>
              </a:rPr>
              <a:t>第四届上海国际护理大会</a:t>
            </a:r>
            <a:r>
              <a:rPr lang="en-US" altLang="zh-CN" sz="1000">
                <a:sym typeface="+mn-ea"/>
              </a:rPr>
              <a:t>, F].</a:t>
            </a:r>
            <a:endParaRPr lang="en-US" altLang="zh-CN" sz="1000">
              <a:sym typeface="+mn-ea"/>
            </a:endParaRPr>
          </a:p>
          <a:p>
            <a:pPr>
              <a:lnSpc>
                <a:spcPct val="110000"/>
              </a:lnSpc>
            </a:pPr>
            <a:r>
              <a:rPr lang="en-US" altLang="zh-CN" sz="1000">
                <a:sym typeface="+mn-ea"/>
              </a:rPr>
              <a:t>[10]XIE H, CHENG C, TAO Y, et al. Quality of life in Chinese family caregivers for elderly people with chronic diseases [J]. Health Qual Life Outcomes, 2016, 14(1): 99.</a:t>
            </a:r>
            <a:endParaRPr lang="en-US" altLang="zh-CN" sz="1000">
              <a:sym typeface="+mn-ea"/>
            </a:endParaRPr>
          </a:p>
          <a:p>
            <a:pPr>
              <a:lnSpc>
                <a:spcPct val="110000"/>
              </a:lnSpc>
            </a:pPr>
            <a:r>
              <a:rPr lang="en-US" altLang="zh-CN" sz="1000">
                <a:sym typeface="+mn-ea"/>
              </a:rPr>
              <a:t>[11]FREW J W, MARTIN L K, NIJSTEN T, et al. Quality of life evaluation in epidermolysis bullosa (EB) through the development of the QOLEB questionnaire: an EB-specific quality of life instrument [J]. Br J Dermatol, 2009, 161(6): 1323-30.</a:t>
            </a:r>
            <a:endParaRPr lang="en-US" altLang="zh-CN" sz="1000">
              <a:sym typeface="+mn-ea"/>
            </a:endParaRPr>
          </a:p>
          <a:p>
            <a:pPr>
              <a:lnSpc>
                <a:spcPct val="110000"/>
              </a:lnSpc>
            </a:pPr>
            <a:r>
              <a:rPr lang="en-US" altLang="zh-CN" sz="1000">
                <a:sym typeface="+mn-ea"/>
              </a:rPr>
              <a:t>[12]</a:t>
            </a:r>
            <a:r>
              <a:rPr lang="zh-CN" altLang="en-US" sz="1000">
                <a:sym typeface="+mn-ea"/>
              </a:rPr>
              <a:t>赵甜甜</a:t>
            </a:r>
            <a:r>
              <a:rPr lang="en-US" altLang="zh-CN" sz="1000">
                <a:sym typeface="+mn-ea"/>
              </a:rPr>
              <a:t>. </a:t>
            </a:r>
            <a:r>
              <a:rPr lang="zh-CN" altLang="en-US" sz="1000">
                <a:sym typeface="+mn-ea"/>
              </a:rPr>
              <a:t>家庭赋权教育指导</a:t>
            </a:r>
            <a:r>
              <a:rPr lang="en-US" altLang="zh-CN" sz="1000">
                <a:sym typeface="+mn-ea"/>
              </a:rPr>
              <a:t>DDH</a:t>
            </a:r>
            <a:r>
              <a:rPr lang="zh-CN" altLang="en-US" sz="1000">
                <a:sym typeface="+mn-ea"/>
              </a:rPr>
              <a:t>手术患儿照顾者照顾能力的效果研究</a:t>
            </a:r>
            <a:r>
              <a:rPr lang="en-US" altLang="zh-CN" sz="1000">
                <a:sym typeface="+mn-ea"/>
              </a:rPr>
              <a:t> [D]; </a:t>
            </a:r>
            <a:r>
              <a:rPr lang="zh-CN" altLang="en-US" sz="1000">
                <a:sym typeface="+mn-ea"/>
              </a:rPr>
              <a:t>内蒙古医科大学</a:t>
            </a:r>
            <a:r>
              <a:rPr lang="en-US" altLang="zh-CN" sz="1000">
                <a:sym typeface="+mn-ea"/>
              </a:rPr>
              <a:t>.</a:t>
            </a:r>
            <a:endParaRPr lang="en-US" altLang="zh-CN" sz="1000">
              <a:sym typeface="+mn-ea"/>
            </a:endParaRPr>
          </a:p>
          <a:p>
            <a:pPr>
              <a:lnSpc>
                <a:spcPct val="110000"/>
              </a:lnSpc>
            </a:pPr>
            <a:r>
              <a:rPr lang="en-US" altLang="zh-CN" sz="1000">
                <a:sym typeface="+mn-ea"/>
              </a:rPr>
              <a:t>[13]MARTIN LAIMER M, MSCDEDEE F MURRELL, MD, PHD, DSC. Epidermolysis bullosa: Epidemiology, pathogenesis, classification, and clinical features [EB/OL] Jul 23, 2025.https://www.uptodate.cn/contents/epidermolysis-bullosa-epidemiology-pathogenesis-classification-and-clinical-features?search=(epidermolysis%20bullosa&amp;source=search_result&amp;selectedTitle=1~87&amp;usage_type=default&amp;display_rank=1.</a:t>
            </a:r>
            <a:endParaRPr lang="en-US" altLang="zh-CN" sz="1000">
              <a:sym typeface="+mn-ea"/>
            </a:endParaRPr>
          </a:p>
          <a:p>
            <a:pPr>
              <a:lnSpc>
                <a:spcPct val="110000"/>
              </a:lnSpc>
            </a:pPr>
            <a:r>
              <a:rPr lang="en-US" altLang="zh-CN" sz="1000">
                <a:sym typeface="+mn-ea"/>
              </a:rPr>
              <a:t>[14]CRISTINA HAS M. Kindler epidermolysis bullosa [EB/OL] Aug 11, 2025.https://www.uptodate.cn/contents/kindler-epidermolysis-bullosa?search=(epidermolysis%20bullosa&amp;source=search_result&amp;selectedTitle=4~87&amp;usage_type=default&amp;display_rank=4.</a:t>
            </a:r>
            <a:endParaRPr lang="en-US" altLang="zh-CN" sz="1000">
              <a:sym typeface="+mn-ea"/>
            </a:endParaRPr>
          </a:p>
        </p:txBody>
      </p:sp>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902"/>
    </mc:Choice>
    <mc:Fallback>
      <p:transition advTm="190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7" name="文本框 16"/>
          <p:cNvSpPr txBox="1"/>
          <p:nvPr/>
        </p:nvSpPr>
        <p:spPr>
          <a:xfrm>
            <a:off x="1223010" y="724535"/>
            <a:ext cx="8598535" cy="398780"/>
          </a:xfrm>
          <a:prstGeom prst="rect">
            <a:avLst/>
          </a:prstGeom>
          <a:noFill/>
        </p:spPr>
        <p:txBody>
          <a:bodyPr wrap="square" rtlCol="0">
            <a:spAutoFit/>
          </a:bodyPr>
          <a:p>
            <a:pPr>
              <a:buClrTx/>
              <a:buSzTx/>
              <a:buFontTx/>
            </a:pPr>
            <a:r>
              <a:rPr lang="zh-CN" altLang="en-US" sz="2000">
                <a:latin typeface="黑体" panose="02010609060101010101" charset="-122"/>
                <a:ea typeface="黑体" panose="02010609060101010101" charset="-122"/>
                <a:sym typeface="+mn-ea"/>
              </a:rPr>
              <a:t>照顾者缺乏中专业的护理知识和技能会给</a:t>
            </a:r>
            <a:r>
              <a:rPr lang="zh-CN" altLang="en-US" sz="2000">
                <a:latin typeface="黑体" panose="02010609060101010101" charset="-122"/>
                <a:ea typeface="黑体" panose="02010609060101010101" charset="-122"/>
                <a:sym typeface="+mn-ea"/>
              </a:rPr>
              <a:t>患儿带来风险</a:t>
            </a:r>
            <a:endParaRPr lang="zh-CN" altLang="en-US" sz="2000">
              <a:latin typeface="黑体" panose="02010609060101010101" charset="-122"/>
              <a:ea typeface="黑体" panose="02010609060101010101" charset="-122"/>
              <a:sym typeface="+mn-ea"/>
            </a:endParaRPr>
          </a:p>
        </p:txBody>
      </p:sp>
      <p:pic>
        <p:nvPicPr>
          <p:cNvPr id="18" name="图片 17" descr="2154160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3565" y="603885"/>
            <a:ext cx="639445" cy="639445"/>
          </a:xfrm>
          <a:prstGeom prst="rect">
            <a:avLst/>
          </a:prstGeom>
        </p:spPr>
      </p:pic>
      <p:sp>
        <p:nvSpPr>
          <p:cNvPr id="100" name="文本框 99"/>
          <p:cNvSpPr txBox="1"/>
          <p:nvPr/>
        </p:nvSpPr>
        <p:spPr>
          <a:xfrm>
            <a:off x="377190" y="1411605"/>
            <a:ext cx="8389620" cy="878840"/>
          </a:xfrm>
          <a:prstGeom prst="rect">
            <a:avLst/>
          </a:prstGeom>
          <a:noFill/>
          <a:ln w="9525">
            <a:noFill/>
          </a:ln>
        </p:spPr>
        <p:txBody>
          <a:bodyPr wrap="square">
            <a:spAutoFit/>
          </a:bodyPr>
          <a:p>
            <a:pPr marL="0" indent="0" algn="l">
              <a:lnSpc>
                <a:spcPct val="100000"/>
              </a:lnSpc>
            </a:pPr>
            <a:r>
              <a:rPr lang="zh-CN" sz="1600" b="0">
                <a:solidFill>
                  <a:schemeClr val="accent5"/>
                </a:solidFill>
                <a:latin typeface="黑体" panose="02010609060101010101" charset="-122"/>
                <a:ea typeface="黑体" panose="02010609060101010101" charset="-122"/>
                <a:cs typeface="宋体" pitchFamily="2" charset="-122"/>
              </a:rPr>
              <a:t>已有文献报道了相关护理</a:t>
            </a:r>
            <a:r>
              <a:rPr lang="zh-CN" sz="1600" b="0">
                <a:solidFill>
                  <a:schemeClr val="accent5"/>
                </a:solidFill>
                <a:latin typeface="黑体" panose="02010609060101010101" charset="-122"/>
                <a:ea typeface="黑体" panose="02010609060101010101" charset="-122"/>
                <a:cs typeface="宋体" pitchFamily="2" charset="-122"/>
              </a:rPr>
              <a:t>问题：</a:t>
            </a:r>
            <a:endParaRPr lang="zh-CN" sz="1600" b="0">
              <a:latin typeface="黑体" panose="02010609060101010101" charset="-122"/>
              <a:ea typeface="黑体" panose="02010609060101010101" charset="-122"/>
              <a:cs typeface="宋体" pitchFamily="2" charset="-122"/>
            </a:endParaRPr>
          </a:p>
          <a:p>
            <a:pPr marL="0" indent="0" algn="l">
              <a:lnSpc>
                <a:spcPct val="100000"/>
              </a:lnSpc>
            </a:pPr>
            <a:r>
              <a:rPr lang="zh-CN" sz="1600" b="0">
                <a:latin typeface="黑体" panose="02010609060101010101" charset="-122"/>
                <a:ea typeface="黑体" panose="02010609060101010101" charset="-122"/>
                <a:cs typeface="宋体" pitchFamily="2" charset="-122"/>
              </a:rPr>
              <a:t>主要原因：</a:t>
            </a:r>
            <a:endParaRPr lang="zh-CN" sz="1600" b="0">
              <a:latin typeface="黑体" panose="02010609060101010101" charset="-122"/>
              <a:ea typeface="黑体" panose="02010609060101010101" charset="-122"/>
              <a:cs typeface="宋体" pitchFamily="2" charset="-122"/>
            </a:endParaRPr>
          </a:p>
          <a:p>
            <a:pPr marL="914400" lvl="2" indent="0" algn="l">
              <a:lnSpc>
                <a:spcPct val="120000"/>
              </a:lnSpc>
            </a:pPr>
            <a:r>
              <a:rPr lang="zh-CN" sz="1600" b="0">
                <a:latin typeface="黑体" panose="02010609060101010101" charset="-122"/>
                <a:ea typeface="黑体" panose="02010609060101010101" charset="-122"/>
                <a:cs typeface="宋体" pitchFamily="2" charset="-122"/>
              </a:rPr>
              <a:t>未能掌握正确的</a:t>
            </a:r>
            <a:r>
              <a:rPr lang="zh-CN" sz="1600" b="0">
                <a:latin typeface="黑体" panose="02010609060101010101" charset="-122"/>
                <a:ea typeface="黑体" panose="02010609060101010101" charset="-122"/>
                <a:cs typeface="宋体" pitchFamily="2" charset="-122"/>
              </a:rPr>
              <a:t>皮肤伤口护理知识和</a:t>
            </a:r>
            <a:r>
              <a:rPr lang="zh-CN" sz="1600" b="0">
                <a:latin typeface="黑体" panose="02010609060101010101" charset="-122"/>
                <a:ea typeface="黑体" panose="02010609060101010101" charset="-122"/>
                <a:cs typeface="宋体" pitchFamily="2" charset="-122"/>
              </a:rPr>
              <a:t>技能</a:t>
            </a:r>
            <a:endParaRPr lang="zh-CN" sz="1600" b="0">
              <a:latin typeface="黑体" panose="02010609060101010101" charset="-122"/>
              <a:ea typeface="黑体" panose="02010609060101010101" charset="-122"/>
              <a:cs typeface="宋体" pitchFamily="2" charset="-122"/>
            </a:endParaRPr>
          </a:p>
        </p:txBody>
      </p:sp>
      <p:grpSp>
        <p:nvGrpSpPr>
          <p:cNvPr id="9" name="组合 8"/>
          <p:cNvGrpSpPr/>
          <p:nvPr/>
        </p:nvGrpSpPr>
        <p:grpSpPr>
          <a:xfrm>
            <a:off x="504190" y="3764915"/>
            <a:ext cx="2433955" cy="561975"/>
            <a:chOff x="594" y="3917"/>
            <a:chExt cx="3833" cy="885"/>
          </a:xfrm>
        </p:grpSpPr>
        <p:sp>
          <p:nvSpPr>
            <p:cNvPr id="7" name="七角星 6"/>
            <p:cNvSpPr/>
            <p:nvPr/>
          </p:nvSpPr>
          <p:spPr>
            <a:xfrm>
              <a:off x="594" y="3917"/>
              <a:ext cx="805" cy="885"/>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530" y="4106"/>
              <a:ext cx="2897" cy="628"/>
            </a:xfrm>
            <a:prstGeom prst="rect">
              <a:avLst/>
            </a:prstGeom>
            <a:noFill/>
          </p:spPr>
          <p:txBody>
            <a:bodyPr wrap="square" rtlCol="0">
              <a:spAutoFit/>
            </a:bodyPr>
            <a:p>
              <a:r>
                <a:rPr lang="zh-CN" altLang="en-US" sz="2000">
                  <a:solidFill>
                    <a:srgbClr val="C00000"/>
                  </a:solidFill>
                  <a:latin typeface="黑体" panose="02010609060101010101" charset="-122"/>
                  <a:ea typeface="黑体" panose="02010609060101010101" charset="-122"/>
                </a:rPr>
                <a:t>缺乏护理</a:t>
              </a:r>
              <a:r>
                <a:rPr lang="zh-CN" altLang="en-US" sz="2000">
                  <a:solidFill>
                    <a:srgbClr val="C00000"/>
                  </a:solidFill>
                  <a:latin typeface="黑体" panose="02010609060101010101" charset="-122"/>
                  <a:ea typeface="黑体" panose="02010609060101010101" charset="-122"/>
                </a:rPr>
                <a:t>技能</a:t>
              </a:r>
              <a:endParaRPr lang="zh-CN" altLang="en-US" sz="2000">
                <a:solidFill>
                  <a:srgbClr val="C00000"/>
                </a:solidFill>
                <a:latin typeface="黑体" panose="02010609060101010101" charset="-122"/>
                <a:ea typeface="黑体" panose="02010609060101010101" charset="-122"/>
              </a:endParaRPr>
            </a:p>
          </p:txBody>
        </p:sp>
      </p:grpSp>
      <p:grpSp>
        <p:nvGrpSpPr>
          <p:cNvPr id="10" name="组合 9"/>
          <p:cNvGrpSpPr/>
          <p:nvPr/>
        </p:nvGrpSpPr>
        <p:grpSpPr>
          <a:xfrm>
            <a:off x="504190" y="2614295"/>
            <a:ext cx="2412365" cy="561975"/>
            <a:chOff x="594" y="3917"/>
            <a:chExt cx="3799" cy="885"/>
          </a:xfrm>
        </p:grpSpPr>
        <p:sp>
          <p:nvSpPr>
            <p:cNvPr id="11" name="七角星 10"/>
            <p:cNvSpPr/>
            <p:nvPr/>
          </p:nvSpPr>
          <p:spPr>
            <a:xfrm>
              <a:off x="594" y="3917"/>
              <a:ext cx="805" cy="885"/>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530" y="4106"/>
              <a:ext cx="2863" cy="628"/>
            </a:xfrm>
            <a:prstGeom prst="rect">
              <a:avLst/>
            </a:prstGeom>
            <a:noFill/>
          </p:spPr>
          <p:txBody>
            <a:bodyPr wrap="square" rtlCol="0">
              <a:spAutoFit/>
            </a:bodyPr>
            <a:p>
              <a:r>
                <a:rPr lang="zh-CN" altLang="en-US" sz="2000">
                  <a:solidFill>
                    <a:srgbClr val="C00000"/>
                  </a:solidFill>
                  <a:latin typeface="黑体" panose="02010609060101010101" charset="-122"/>
                  <a:ea typeface="黑体" panose="02010609060101010101" charset="-122"/>
                </a:rPr>
                <a:t>缺乏护理</a:t>
              </a:r>
              <a:r>
                <a:rPr lang="zh-CN" altLang="en-US" sz="2000">
                  <a:solidFill>
                    <a:srgbClr val="C00000"/>
                  </a:solidFill>
                  <a:latin typeface="黑体" panose="02010609060101010101" charset="-122"/>
                  <a:ea typeface="黑体" panose="02010609060101010101" charset="-122"/>
                </a:rPr>
                <a:t>知识</a:t>
              </a:r>
              <a:endParaRPr lang="zh-CN" altLang="en-US" sz="2000">
                <a:solidFill>
                  <a:srgbClr val="C00000"/>
                </a:solidFill>
                <a:latin typeface="黑体" panose="02010609060101010101" charset="-122"/>
                <a:ea typeface="黑体" panose="02010609060101010101" charset="-122"/>
              </a:endParaRPr>
            </a:p>
          </p:txBody>
        </p:sp>
      </p:grpSp>
      <p:sp>
        <p:nvSpPr>
          <p:cNvPr id="40" name="文本框 39"/>
          <p:cNvSpPr txBox="1"/>
          <p:nvPr/>
        </p:nvSpPr>
        <p:spPr>
          <a:xfrm>
            <a:off x="3069590" y="2515235"/>
            <a:ext cx="4678680" cy="1003935"/>
          </a:xfrm>
          <a:prstGeom prst="rect">
            <a:avLst/>
          </a:prstGeom>
          <a:solidFill>
            <a:schemeClr val="accent1">
              <a:lumMod val="20000"/>
              <a:lumOff val="80000"/>
            </a:schemeClr>
          </a:solidFill>
        </p:spPr>
        <p:txBody>
          <a:bodyPr wrap="square" rtlCol="0">
            <a:spAutoFit/>
          </a:bodyPr>
          <a:p>
            <a:pPr>
              <a:lnSpc>
                <a:spcPct val="110000"/>
              </a:lnSpc>
            </a:pPr>
            <a:r>
              <a:rPr lang="en-US" altLang="zh-CN"/>
              <a:t>1.</a:t>
            </a:r>
            <a:r>
              <a:rPr lang="zh-CN" altLang="en-US"/>
              <a:t>缺乏清洁皮肤</a:t>
            </a:r>
            <a:r>
              <a:rPr lang="en-US" altLang="zh-CN"/>
              <a:t>、</a:t>
            </a:r>
            <a:r>
              <a:rPr lang="zh-CN" altLang="en-US"/>
              <a:t>瘙痒管理的</a:t>
            </a:r>
            <a:r>
              <a:rPr lang="zh-CN" altLang="en-US"/>
              <a:t>知识</a:t>
            </a:r>
            <a:endParaRPr lang="zh-CN" altLang="en-US"/>
          </a:p>
          <a:p>
            <a:pPr>
              <a:lnSpc>
                <a:spcPct val="110000"/>
              </a:lnSpc>
            </a:pPr>
            <a:r>
              <a:rPr lang="en-US" altLang="zh-CN"/>
              <a:t>2.</a:t>
            </a:r>
            <a:r>
              <a:rPr lang="zh-CN" altLang="en-US"/>
              <a:t>无法判断伤口的愈合情况，从而使用了错误的</a:t>
            </a:r>
            <a:r>
              <a:rPr lang="zh-CN" altLang="en-US"/>
              <a:t>敷料</a:t>
            </a:r>
            <a:endParaRPr lang="zh-CN" altLang="en-US"/>
          </a:p>
          <a:p>
            <a:pPr>
              <a:lnSpc>
                <a:spcPct val="110000"/>
              </a:lnSpc>
            </a:pPr>
            <a:r>
              <a:rPr lang="en-US" altLang="zh-CN"/>
              <a:t>3.</a:t>
            </a:r>
            <a:r>
              <a:rPr lang="zh-CN" altLang="en-US"/>
              <a:t>对感染的伤口使用错误的抗生素，导致患儿伤口出现抗生素耐药不断增加的</a:t>
            </a:r>
            <a:r>
              <a:rPr lang="zh-CN" altLang="en-US"/>
              <a:t>情况</a:t>
            </a:r>
            <a:endParaRPr lang="zh-CN" altLang="en-US"/>
          </a:p>
        </p:txBody>
      </p:sp>
      <p:sp>
        <p:nvSpPr>
          <p:cNvPr id="44" name="文本框 43"/>
          <p:cNvSpPr txBox="1"/>
          <p:nvPr/>
        </p:nvSpPr>
        <p:spPr>
          <a:xfrm>
            <a:off x="3069590" y="3690620"/>
            <a:ext cx="4750435" cy="1086485"/>
          </a:xfrm>
          <a:prstGeom prst="rect">
            <a:avLst/>
          </a:prstGeom>
          <a:solidFill>
            <a:schemeClr val="accent1">
              <a:lumMod val="20000"/>
              <a:lumOff val="80000"/>
            </a:schemeClr>
          </a:solidFill>
        </p:spPr>
        <p:txBody>
          <a:bodyPr wrap="square" rtlCol="0">
            <a:spAutoFit/>
          </a:bodyPr>
          <a:p>
            <a:pPr>
              <a:lnSpc>
                <a:spcPct val="120000"/>
              </a:lnSpc>
            </a:pPr>
            <a:r>
              <a:rPr lang="en-US" altLang="zh-CN"/>
              <a:t>1.</a:t>
            </a:r>
            <a:r>
              <a:rPr lang="zh-CN" altLang="en-US"/>
              <a:t>不正确的刺破水疱</a:t>
            </a:r>
            <a:endParaRPr lang="en-US" altLang="zh-CN"/>
          </a:p>
          <a:p>
            <a:pPr>
              <a:lnSpc>
                <a:spcPct val="120000"/>
              </a:lnSpc>
            </a:pPr>
            <a:r>
              <a:rPr lang="en-US" altLang="zh-CN"/>
              <a:t>2.</a:t>
            </a:r>
            <a:r>
              <a:rPr lang="zh-CN" altLang="en-US"/>
              <a:t>不正确的包扎</a:t>
            </a:r>
            <a:r>
              <a:rPr lang="zh-CN" altLang="en-US"/>
              <a:t>手法</a:t>
            </a:r>
            <a:endParaRPr lang="zh-CN" altLang="en-US"/>
          </a:p>
          <a:p>
            <a:pPr>
              <a:lnSpc>
                <a:spcPct val="120000"/>
              </a:lnSpc>
            </a:pPr>
            <a:r>
              <a:rPr lang="en-US" altLang="zh-CN"/>
              <a:t>3.</a:t>
            </a:r>
            <a:r>
              <a:rPr lang="zh-CN" altLang="en-US">
                <a:sym typeface="+mn-ea"/>
              </a:rPr>
              <a:t>不正确的祛除患儿伤口敷料，导致换药时的疼痛加重</a:t>
            </a:r>
            <a:endParaRPr lang="zh-CN" altLang="en-US"/>
          </a:p>
          <a:p>
            <a:pPr>
              <a:lnSpc>
                <a:spcPct val="120000"/>
              </a:lnSpc>
            </a:pPr>
            <a:endParaRPr lang="zh-CN" altLang="en-US"/>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rgbClr val="2432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zh-CN" altLang="en-US" sz="1800">
                <a:solidFill>
                  <a:schemeClr val="bg1"/>
                </a:solidFill>
                <a:latin typeface="黑体" panose="02010609060101010101" charset="-122"/>
                <a:ea typeface="黑体" panose="02010609060101010101" charset="-122"/>
                <a:sym typeface="汉仪旗黑-50S" panose="00020600040101010101" charset="-122"/>
              </a:rPr>
              <a:t>研究</a:t>
            </a:r>
            <a:r>
              <a:rPr lang="zh-CN" altLang="en-US" sz="1800">
                <a:solidFill>
                  <a:schemeClr val="bg1"/>
                </a:solidFill>
                <a:latin typeface="黑体" panose="02010609060101010101" charset="-122"/>
                <a:ea typeface="黑体" panose="02010609060101010101" charset="-122"/>
                <a:sym typeface="汉仪旗黑-50S" panose="00020600040101010101" charset="-122"/>
              </a:rPr>
              <a:t>背景</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pic>
        <p:nvPicPr>
          <p:cNvPr id="19" name="图片 18" descr="/private/var/folders/b3/79r9p79x2pg2_r8_szx_gt340000gn/T/com.kingsoft.wpsoffice.mac/photoedit2/20231122201250/temp.pngtemp"/>
          <p:cNvPicPr>
            <a:picLocks noChangeAspect="1"/>
          </p:cNvPicPr>
          <p:nvPr>
            <p:custDataLst>
              <p:tags r:id="rId3"/>
            </p:custDataLst>
          </p:nvPr>
        </p:nvPicPr>
        <p:blipFill>
          <a:blip r:embed="rId4"/>
          <a:stretch>
            <a:fillRect/>
          </a:stretch>
        </p:blipFill>
        <p:spPr>
          <a:xfrm>
            <a:off x="1223010" y="156210"/>
            <a:ext cx="354330" cy="369570"/>
          </a:xfrm>
          <a:prstGeom prst="rect">
            <a:avLst/>
          </a:prstGeom>
        </p:spPr>
      </p:pic>
      <p:sp>
        <p:nvSpPr>
          <p:cNvPr id="20" name="矩形 19"/>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2" name="文本框 21"/>
          <p:cNvSpPr txBox="1"/>
          <p:nvPr/>
        </p:nvSpPr>
        <p:spPr>
          <a:xfrm>
            <a:off x="4045585" y="14605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3" name="文本框 22"/>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6378"/>
    </mc:Choice>
    <mc:Fallback>
      <p:transition advTm="26378"/>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410210" y="659765"/>
            <a:ext cx="8549005" cy="3476625"/>
          </a:xfrm>
          <a:prstGeom prst="rect">
            <a:avLst/>
          </a:prstGeom>
          <a:noFill/>
        </p:spPr>
        <p:txBody>
          <a:bodyPr wrap="square" rtlCol="0">
            <a:spAutoFit/>
          </a:bodyPr>
          <a:p>
            <a:pPr>
              <a:lnSpc>
                <a:spcPct val="110000"/>
              </a:lnSpc>
            </a:pPr>
            <a:r>
              <a:rPr lang="en-US" altLang="zh-CN" sz="1000">
                <a:sym typeface="+mn-ea"/>
              </a:rPr>
              <a:t>[15]SAAD R, DUIPMANS J, YERLETT N, et al. Neonatal epidermolysis bullosa: a clinical practice guideline [J]. Br J Dermatol, 2024, 190(5): 636-56.</a:t>
            </a:r>
            <a:endParaRPr lang="en-US" altLang="zh-CN" sz="1000">
              <a:sym typeface="+mn-ea"/>
            </a:endParaRPr>
          </a:p>
          <a:p>
            <a:pPr>
              <a:lnSpc>
                <a:spcPct val="110000"/>
              </a:lnSpc>
            </a:pPr>
            <a:r>
              <a:rPr lang="en-US" altLang="zh-CN" sz="1000">
                <a:sym typeface="+mn-ea"/>
              </a:rPr>
              <a:t>[16]KR</a:t>
            </a:r>
            <a:r>
              <a:rPr lang="en-US" altLang="en-US" sz="1000">
                <a:sym typeface="+mn-ea"/>
              </a:rPr>
              <a:t>ä</a:t>
            </a:r>
            <a:r>
              <a:rPr lang="en-US" altLang="zh-CN" sz="1000">
                <a:sym typeface="+mn-ea"/>
              </a:rPr>
              <a:t>MER S, LUCAS J, GAMBOA F, et al. Clinical practice guidelines: oral health care for children and adults living with epidermolysis bullosa [J]. Special Care in Dentistry, 2020, 40: 3-81.</a:t>
            </a:r>
            <a:endParaRPr lang="en-US" altLang="zh-CN" sz="1000">
              <a:sym typeface="+mn-ea"/>
            </a:endParaRPr>
          </a:p>
          <a:p>
            <a:pPr>
              <a:lnSpc>
                <a:spcPct val="110000"/>
              </a:lnSpc>
            </a:pPr>
            <a:r>
              <a:rPr lang="en-US" altLang="zh-CN" sz="1000">
                <a:sym typeface="+mn-ea"/>
              </a:rPr>
              <a:t>[17]INTERNATIONAL D. Skin and wound care guidance for adults with epidermolysis bullosa (EB) and their carers [EB/OL] 2019-9.https://www.debra.org.uk/get-support/eb-support-and-resources/managing-medical-care/clinical-practice-guidelines/.</a:t>
            </a:r>
            <a:endParaRPr lang="en-US" altLang="zh-CN" sz="1000">
              <a:sym typeface="+mn-ea"/>
            </a:endParaRPr>
          </a:p>
          <a:p>
            <a:pPr>
              <a:lnSpc>
                <a:spcPct val="110000"/>
              </a:lnSpc>
            </a:pPr>
            <a:r>
              <a:rPr lang="en-US" altLang="zh-CN" sz="1000">
                <a:sym typeface="+mn-ea"/>
              </a:rPr>
              <a:t>[18]INTERNATIONAL D. Skin and wound care in epidermolysis bullosa [EB/OL] 2017-06-12.https://www.debra.org.uk/get-support/eb-support-and-resources/managing-medical-care/clinical-practice-guidelines/.</a:t>
            </a:r>
            <a:endParaRPr lang="en-US" altLang="zh-CN" sz="1000">
              <a:sym typeface="+mn-ea"/>
            </a:endParaRPr>
          </a:p>
          <a:p>
            <a:pPr>
              <a:lnSpc>
                <a:spcPct val="110000"/>
              </a:lnSpc>
            </a:pPr>
            <a:r>
              <a:rPr lang="en-US" altLang="zh-CN" sz="1000">
                <a:sym typeface="+mn-ea"/>
              </a:rPr>
              <a:t>[19]</a:t>
            </a:r>
            <a:r>
              <a:rPr lang="zh-CN" altLang="en-US" sz="1000">
                <a:sym typeface="+mn-ea"/>
              </a:rPr>
              <a:t>周迎春</a:t>
            </a:r>
            <a:r>
              <a:rPr lang="en-US" altLang="zh-CN" sz="1000">
                <a:sym typeface="+mn-ea"/>
              </a:rPr>
              <a:t>. </a:t>
            </a:r>
            <a:r>
              <a:rPr lang="zh-CN" altLang="en-US" sz="1000">
                <a:sym typeface="+mn-ea"/>
              </a:rPr>
              <a:t>大疱性表皮松解症家庭护理指南</a:t>
            </a:r>
            <a:r>
              <a:rPr lang="en-US" altLang="zh-CN" sz="1000">
                <a:sym typeface="+mn-ea"/>
              </a:rPr>
              <a:t> [EB/OL] 2017-5-6.https://www.debra.org.cn/patient/care/homecareguide/.</a:t>
            </a:r>
            <a:endParaRPr lang="en-US" altLang="zh-CN" sz="1000">
              <a:sym typeface="+mn-ea"/>
            </a:endParaRPr>
          </a:p>
          <a:p>
            <a:pPr>
              <a:lnSpc>
                <a:spcPct val="110000"/>
              </a:lnSpc>
            </a:pPr>
            <a:r>
              <a:rPr lang="en-US" altLang="zh-CN" sz="1000">
                <a:sym typeface="+mn-ea"/>
              </a:rPr>
              <a:t>[20]INTERNATIONAL D. </a:t>
            </a:r>
            <a:r>
              <a:rPr lang="zh-CN" altLang="en-US" sz="1000">
                <a:sym typeface="+mn-ea"/>
              </a:rPr>
              <a:t>大疱性表皮松解症信息图</a:t>
            </a:r>
            <a:r>
              <a:rPr lang="en-US" altLang="zh-CN" sz="1000">
                <a:sym typeface="+mn-ea"/>
              </a:rPr>
              <a:t> [EB/OL] 2020-9.https://www.debra.org.uk/get-support/eb-support-and-resourcesmanaging-medical-care/clinical-practice-guidelines/.</a:t>
            </a:r>
            <a:endParaRPr lang="en-US" altLang="zh-CN" sz="1000">
              <a:sym typeface="+mn-ea"/>
            </a:endParaRPr>
          </a:p>
          <a:p>
            <a:pPr>
              <a:lnSpc>
                <a:spcPct val="110000"/>
              </a:lnSpc>
            </a:pPr>
            <a:r>
              <a:rPr lang="en-US" altLang="zh-CN" sz="1000">
                <a:sym typeface="+mn-ea"/>
              </a:rPr>
              <a:t>[21]EL HACHEM M, DIOCIAIUTI A, BONAMONTE D, et al. Taking care of patients with recessive dystrophic epidermolysis bullosa from birth to adulthood: a multidisciplinary Italian Delphi consensus [J]. Orphanet Journal of Rare Diseases, 2025, 20(1): 128.</a:t>
            </a:r>
            <a:endParaRPr lang="en-US" altLang="zh-CN" sz="1000">
              <a:sym typeface="+mn-ea"/>
            </a:endParaRPr>
          </a:p>
          <a:p>
            <a:pPr>
              <a:lnSpc>
                <a:spcPct val="110000"/>
              </a:lnSpc>
            </a:pPr>
            <a:r>
              <a:rPr lang="en-US" altLang="zh-CN" sz="1000">
                <a:sym typeface="+mn-ea"/>
              </a:rPr>
              <a:t>[22]TABOR A, LEQUANG J A K, PERGOLIZZI JR J. Practical Tips on Epidermolysis Bullosa for Caregivers: Part 2 [J]. Cureus, 2024, 16(3).</a:t>
            </a:r>
            <a:endParaRPr lang="en-US" altLang="zh-CN" sz="1000">
              <a:sym typeface="+mn-ea"/>
            </a:endParaRPr>
          </a:p>
          <a:p>
            <a:pPr>
              <a:lnSpc>
                <a:spcPct val="110000"/>
              </a:lnSpc>
            </a:pPr>
            <a:r>
              <a:rPr lang="en-US" altLang="zh-CN" sz="1000">
                <a:sym typeface="+mn-ea"/>
              </a:rPr>
              <a:t>[23]HAS C, EL HACHEM M, BU</a:t>
            </a:r>
            <a:r>
              <a:rPr lang="en-US" altLang="en-US" sz="1000">
                <a:sym typeface="+mn-ea"/>
              </a:rPr>
              <a:t>č</a:t>
            </a:r>
            <a:r>
              <a:rPr lang="en-US" altLang="zh-CN" sz="1000">
                <a:sym typeface="+mn-ea"/>
              </a:rPr>
              <a:t>KOV</a:t>
            </a:r>
            <a:r>
              <a:rPr lang="en-US" altLang="en-US" sz="1000">
                <a:sym typeface="+mn-ea"/>
              </a:rPr>
              <a:t>á</a:t>
            </a:r>
            <a:r>
              <a:rPr lang="en-US" altLang="zh-CN" sz="1000">
                <a:sym typeface="+mn-ea"/>
              </a:rPr>
              <a:t> H, et al. Practical management of epidermolysis bullosa: consensus clinical position statement from the European Reference Network for Rare Skin Diseases [J]. Journal of the European Academy of Dermatology and Venereology, 2021, 35(12): 2349-60.</a:t>
            </a:r>
            <a:endParaRPr lang="en-US" altLang="zh-CN" sz="1000">
              <a:sym typeface="+mn-ea"/>
            </a:endParaRPr>
          </a:p>
          <a:p>
            <a:pPr>
              <a:lnSpc>
                <a:spcPct val="110000"/>
              </a:lnSpc>
            </a:pPr>
            <a:r>
              <a:rPr lang="en-US" altLang="zh-CN" sz="1000">
                <a:sym typeface="+mn-ea"/>
              </a:rPr>
              <a:t>[24]DENYER J, PILLAY E, CLAPHAM J. Best Practice Guidelines Skin and wound care in Epidermolysis Bullosa [Internet]. London; 2017 [Z]. </a:t>
            </a:r>
            <a:endParaRPr lang="en-US" altLang="zh-CN" sz="1000">
              <a:sym typeface="+mn-ea"/>
            </a:endParaRPr>
          </a:p>
        </p:txBody>
      </p:sp>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771"/>
    </mc:Choice>
    <mc:Fallback>
      <p:transition advTm="771"/>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220277" y="2755259"/>
            <a:ext cx="4760595" cy="706755"/>
          </a:xfrm>
          <a:prstGeom prst="rect">
            <a:avLst/>
          </a:prstGeom>
        </p:spPr>
        <p:txBody>
          <a:bodyPr wrap="none">
            <a:spAutoFit/>
          </a:bodyPr>
          <a:lstStyle/>
          <a:p>
            <a:pPr algn="ctr"/>
            <a:r>
              <a:rPr lang="zh-CN" altLang="en-US"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请各位专家批评指正</a:t>
            </a:r>
            <a:endParaRPr lang="zh-CN" altLang="en-US"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49" name="组合 48"/>
          <p:cNvGrpSpPr/>
          <p:nvPr/>
        </p:nvGrpSpPr>
        <p:grpSpPr>
          <a:xfrm>
            <a:off x="8708572" y="235295"/>
            <a:ext cx="206828" cy="123371"/>
            <a:chOff x="6709229" y="856343"/>
            <a:chExt cx="232229" cy="58057"/>
          </a:xfrm>
        </p:grpSpPr>
        <p:cxnSp>
          <p:nvCxnSpPr>
            <p:cNvPr id="50" name="直接连接符 49"/>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3589655" y="697230"/>
            <a:ext cx="1862455" cy="1937385"/>
          </a:xfrm>
          <a:prstGeom prst="rect">
            <a:avLst/>
          </a:prstGeom>
        </p:spPr>
      </p:pic>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3525"/>
    </mc:Choice>
    <mc:Fallback>
      <p:transition advTm="352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10" name="组合 9"/>
          <p:cNvGrpSpPr/>
          <p:nvPr/>
        </p:nvGrpSpPr>
        <p:grpSpPr>
          <a:xfrm>
            <a:off x="1100455" y="1083945"/>
            <a:ext cx="7284720" cy="944880"/>
            <a:chOff x="1734" y="2121"/>
            <a:chExt cx="11472" cy="1488"/>
          </a:xfrm>
        </p:grpSpPr>
        <p:sp>
          <p:nvSpPr>
            <p:cNvPr id="8" name="矩形 7"/>
            <p:cNvSpPr/>
            <p:nvPr/>
          </p:nvSpPr>
          <p:spPr>
            <a:xfrm>
              <a:off x="1734" y="2121"/>
              <a:ext cx="1752" cy="1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3768" y="2127"/>
              <a:ext cx="9438" cy="14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1" name="组合 10"/>
          <p:cNvGrpSpPr/>
          <p:nvPr/>
        </p:nvGrpSpPr>
        <p:grpSpPr>
          <a:xfrm>
            <a:off x="1101090" y="2266950"/>
            <a:ext cx="7284720" cy="1195070"/>
            <a:chOff x="1734" y="2098"/>
            <a:chExt cx="11472" cy="1511"/>
          </a:xfrm>
        </p:grpSpPr>
        <p:sp>
          <p:nvSpPr>
            <p:cNvPr id="16" name="矩形 15"/>
            <p:cNvSpPr/>
            <p:nvPr/>
          </p:nvSpPr>
          <p:spPr>
            <a:xfrm>
              <a:off x="1734" y="2121"/>
              <a:ext cx="1752" cy="1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3768" y="2098"/>
              <a:ext cx="9438" cy="1489"/>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0" name="文本框 29"/>
          <p:cNvSpPr txBox="1"/>
          <p:nvPr/>
        </p:nvSpPr>
        <p:spPr>
          <a:xfrm>
            <a:off x="1222375" y="1333500"/>
            <a:ext cx="869950" cy="460375"/>
          </a:xfrm>
          <a:prstGeom prst="rect">
            <a:avLst/>
          </a:prstGeom>
          <a:noFill/>
        </p:spPr>
        <p:txBody>
          <a:bodyPr wrap="square" rtlCol="0">
            <a:spAutoFit/>
          </a:bodyPr>
          <a:p>
            <a:r>
              <a:rPr lang="zh-CN" altLang="en-US" sz="2400">
                <a:solidFill>
                  <a:schemeClr val="bg1"/>
                </a:solidFill>
                <a:latin typeface="黑体" panose="02010609060101010101" charset="-122"/>
                <a:ea typeface="黑体" panose="02010609060101010101" charset="-122"/>
              </a:rPr>
              <a:t>国外</a:t>
            </a:r>
            <a:endParaRPr lang="zh-CN" altLang="en-US" sz="2400">
              <a:solidFill>
                <a:schemeClr val="bg1"/>
              </a:solidFill>
              <a:latin typeface="黑体" panose="02010609060101010101" charset="-122"/>
              <a:ea typeface="黑体" panose="02010609060101010101" charset="-122"/>
            </a:endParaRPr>
          </a:p>
        </p:txBody>
      </p:sp>
      <p:sp>
        <p:nvSpPr>
          <p:cNvPr id="31" name="文本框 30"/>
          <p:cNvSpPr txBox="1"/>
          <p:nvPr/>
        </p:nvSpPr>
        <p:spPr>
          <a:xfrm>
            <a:off x="1222375" y="2643505"/>
            <a:ext cx="869950" cy="460375"/>
          </a:xfrm>
          <a:prstGeom prst="rect">
            <a:avLst/>
          </a:prstGeom>
          <a:noFill/>
        </p:spPr>
        <p:txBody>
          <a:bodyPr wrap="square" rtlCol="0">
            <a:spAutoFit/>
          </a:bodyPr>
          <a:p>
            <a:r>
              <a:rPr lang="zh-CN" altLang="en-US" sz="2400">
                <a:solidFill>
                  <a:schemeClr val="bg1"/>
                </a:solidFill>
                <a:latin typeface="黑体" panose="02010609060101010101" charset="-122"/>
                <a:ea typeface="黑体" panose="02010609060101010101" charset="-122"/>
              </a:rPr>
              <a:t>国内</a:t>
            </a:r>
            <a:endParaRPr lang="zh-CN" altLang="en-US" sz="2400">
              <a:solidFill>
                <a:schemeClr val="bg1"/>
              </a:solidFill>
              <a:latin typeface="黑体" panose="02010609060101010101" charset="-122"/>
              <a:ea typeface="黑体" panose="02010609060101010101" charset="-122"/>
            </a:endParaRPr>
          </a:p>
        </p:txBody>
      </p:sp>
      <p:sp>
        <p:nvSpPr>
          <p:cNvPr id="32" name="文本框 31"/>
          <p:cNvSpPr txBox="1"/>
          <p:nvPr/>
        </p:nvSpPr>
        <p:spPr>
          <a:xfrm>
            <a:off x="2495550" y="1425575"/>
            <a:ext cx="4650740" cy="368300"/>
          </a:xfrm>
          <a:prstGeom prst="rect">
            <a:avLst/>
          </a:prstGeom>
          <a:noFill/>
        </p:spPr>
        <p:txBody>
          <a:bodyPr wrap="square" rtlCol="0">
            <a:spAutoFit/>
          </a:bodyPr>
          <a:p>
            <a:r>
              <a:rPr lang="zh-CN" altLang="en-US" sz="1800"/>
              <a:t>已有一定关于</a:t>
            </a:r>
            <a:r>
              <a:rPr lang="en-US" altLang="zh-CN" sz="1800"/>
              <a:t>EB</a:t>
            </a:r>
            <a:r>
              <a:rPr lang="zh-CN" altLang="en-US" sz="1800"/>
              <a:t>居家护理的指南、共识</a:t>
            </a:r>
            <a:endParaRPr lang="zh-CN" altLang="en-US" sz="1800"/>
          </a:p>
        </p:txBody>
      </p:sp>
      <p:sp>
        <p:nvSpPr>
          <p:cNvPr id="33" name="文本框 32"/>
          <p:cNvSpPr txBox="1"/>
          <p:nvPr/>
        </p:nvSpPr>
        <p:spPr>
          <a:xfrm>
            <a:off x="2444750" y="2434590"/>
            <a:ext cx="5889625" cy="1155065"/>
          </a:xfrm>
          <a:prstGeom prst="rect">
            <a:avLst/>
          </a:prstGeom>
          <a:noFill/>
        </p:spPr>
        <p:txBody>
          <a:bodyPr wrap="square" rtlCol="0">
            <a:noAutofit/>
          </a:bodyPr>
          <a:p>
            <a:pPr algn="l">
              <a:buClrTx/>
              <a:buSzTx/>
              <a:buFontTx/>
              <a:buNone/>
            </a:pPr>
            <a:r>
              <a:rPr lang="zh-CN" altLang="en-US" sz="1800"/>
              <a:t>照顾者表示对于EB患儿护理的专业需求并未得到满足</a:t>
            </a:r>
            <a:endParaRPr lang="zh-CN" altLang="en-US" sz="1800"/>
          </a:p>
          <a:p>
            <a:pPr algn="l">
              <a:buClrTx/>
              <a:buSzTx/>
              <a:buFontTx/>
              <a:buNone/>
            </a:pPr>
            <a:r>
              <a:rPr lang="zh-CN" altLang="en-US" sz="1800"/>
              <a:t>照顾者</a:t>
            </a:r>
            <a:r>
              <a:rPr lang="zh-CN" altLang="en-US" sz="1800"/>
              <a:t>皮肤伤口护理知识的来源通常是从患儿互助群体或互联网而并非医护人员那里获得</a:t>
            </a:r>
            <a:endParaRPr lang="zh-CN" altLang="en-US" sz="1800"/>
          </a:p>
        </p:txBody>
      </p:sp>
      <p:sp>
        <p:nvSpPr>
          <p:cNvPr id="34" name="文本框 33"/>
          <p:cNvSpPr txBox="1"/>
          <p:nvPr/>
        </p:nvSpPr>
        <p:spPr>
          <a:xfrm>
            <a:off x="1101090" y="3781425"/>
            <a:ext cx="7957820" cy="975995"/>
          </a:xfrm>
          <a:prstGeom prst="rect">
            <a:avLst/>
          </a:prstGeom>
          <a:noFill/>
        </p:spPr>
        <p:txBody>
          <a:bodyPr wrap="square" rtlCol="0">
            <a:spAutoFit/>
          </a:bodyPr>
          <a:p>
            <a:pPr marL="285750" indent="-285750">
              <a:lnSpc>
                <a:spcPct val="120000"/>
              </a:lnSpc>
              <a:buFont typeface="Arial" panose="020B0604020202090204" pitchFamily="34" charset="0"/>
              <a:buChar char="•"/>
            </a:pPr>
            <a:r>
              <a:rPr lang="zh-CN" altLang="en-US" sz="1600">
                <a:solidFill>
                  <a:srgbClr val="C00000"/>
                </a:solidFill>
                <a:latin typeface="黑体" panose="02010609060101010101" charset="-122"/>
                <a:ea typeface="黑体" panose="02010609060101010101" charset="-122"/>
                <a:cs typeface="黑体" panose="02010609060101010101" charset="-122"/>
              </a:rPr>
              <a:t>亟需构建方案帮助照顾者正确居家照护，确保皮肤伤口护理的标准化</a:t>
            </a:r>
            <a:endParaRPr lang="zh-CN" altLang="en-US" sz="1600">
              <a:solidFill>
                <a:srgbClr val="C00000"/>
              </a:solidFill>
              <a:latin typeface="黑体" panose="02010609060101010101" charset="-122"/>
              <a:ea typeface="黑体" panose="02010609060101010101" charset="-122"/>
              <a:cs typeface="黑体" panose="02010609060101010101" charset="-122"/>
            </a:endParaRPr>
          </a:p>
          <a:p>
            <a:pPr marL="285750" indent="-285750">
              <a:lnSpc>
                <a:spcPct val="120000"/>
              </a:lnSpc>
              <a:buFont typeface="Arial" panose="020B0604020202090204" pitchFamily="34" charset="0"/>
              <a:buChar char="•"/>
            </a:pPr>
            <a:r>
              <a:rPr lang="zh-CN" altLang="en-US" sz="1600">
                <a:solidFill>
                  <a:srgbClr val="C00000"/>
                </a:solidFill>
                <a:latin typeface="黑体" panose="02010609060101010101" charset="-122"/>
                <a:ea typeface="黑体" panose="02010609060101010101" charset="-122"/>
                <a:cs typeface="黑体" panose="02010609060101010101" charset="-122"/>
              </a:rPr>
              <a:t>弥补照顾者在文化或经验上的差异，确保</a:t>
            </a:r>
            <a:r>
              <a:rPr lang="zh-CN" altLang="en-US" sz="1600">
                <a:solidFill>
                  <a:srgbClr val="C00000"/>
                </a:solidFill>
                <a:latin typeface="黑体" panose="02010609060101010101" charset="-122"/>
                <a:ea typeface="黑体" panose="02010609060101010101" charset="-122"/>
                <a:cs typeface="黑体" panose="02010609060101010101" charset="-122"/>
              </a:rPr>
              <a:t>皮肤伤口护理</a:t>
            </a:r>
            <a:r>
              <a:rPr lang="zh-CN" altLang="en-US" sz="1600">
                <a:solidFill>
                  <a:srgbClr val="C00000"/>
                </a:solidFill>
                <a:latin typeface="黑体" panose="02010609060101010101" charset="-122"/>
                <a:ea typeface="黑体" panose="02010609060101010101" charset="-122"/>
                <a:cs typeface="黑体" panose="02010609060101010101" charset="-122"/>
              </a:rPr>
              <a:t>的质量</a:t>
            </a:r>
            <a:endParaRPr lang="zh-CN" altLang="en-US" sz="1600">
              <a:solidFill>
                <a:srgbClr val="C00000"/>
              </a:solidFill>
              <a:latin typeface="黑体" panose="02010609060101010101" charset="-122"/>
              <a:ea typeface="黑体" panose="02010609060101010101" charset="-122"/>
              <a:cs typeface="黑体" panose="02010609060101010101" charset="-122"/>
            </a:endParaRPr>
          </a:p>
          <a:p>
            <a:pPr marL="285750" indent="-285750">
              <a:lnSpc>
                <a:spcPct val="120000"/>
              </a:lnSpc>
              <a:buFont typeface="Arial" panose="020B0604020202090204" pitchFamily="34" charset="0"/>
              <a:buChar char="•"/>
            </a:pPr>
            <a:r>
              <a:rPr lang="zh-CN" altLang="en-US" sz="1600">
                <a:solidFill>
                  <a:srgbClr val="C00000"/>
                </a:solidFill>
                <a:latin typeface="黑体" panose="02010609060101010101" charset="-122"/>
                <a:ea typeface="黑体" panose="02010609060101010101" charset="-122"/>
                <a:cs typeface="黑体" panose="02010609060101010101" charset="-122"/>
              </a:rPr>
              <a:t>提供连续的支持</a:t>
            </a:r>
            <a:r>
              <a:rPr lang="zh-CN" altLang="en-US" sz="1600">
                <a:solidFill>
                  <a:srgbClr val="C00000"/>
                </a:solidFill>
                <a:latin typeface="黑体" panose="02010609060101010101" charset="-122"/>
                <a:ea typeface="黑体" panose="02010609060101010101" charset="-122"/>
                <a:cs typeface="黑体" panose="02010609060101010101" charset="-122"/>
              </a:rPr>
              <a:t>性护理</a:t>
            </a:r>
            <a:r>
              <a:rPr lang="zh-CN" altLang="en-US" sz="1600">
                <a:solidFill>
                  <a:srgbClr val="C00000"/>
                </a:solidFill>
                <a:latin typeface="黑体" panose="02010609060101010101" charset="-122"/>
                <a:ea typeface="黑体" panose="02010609060101010101" charset="-122"/>
                <a:cs typeface="黑体" panose="02010609060101010101" charset="-122"/>
              </a:rPr>
              <a:t>服务</a:t>
            </a:r>
            <a:endParaRPr lang="zh-CN" altLang="en-US" sz="1600">
              <a:solidFill>
                <a:srgbClr val="C00000"/>
              </a:solidFill>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4"/>
          </p:nvPr>
        </p:nvSpPr>
        <p:spPr>
          <a:xfrm>
            <a:off x="5692140" y="4767263"/>
            <a:ext cx="2057400" cy="273844"/>
          </a:xfrm>
        </p:spPr>
        <p:txBody>
          <a:bodyPr/>
          <a:p>
            <a:fld id="{EE3F9CDB-1F21-4789-A81E-8FEA25CE194B}" type="slidenum">
              <a:rPr lang="zh-CN" altLang="en-US" smtClean="0"/>
            </a:fld>
            <a:endParaRPr lang="zh-CN" altLang="en-US"/>
          </a:p>
        </p:txBody>
      </p:sp>
      <p:sp>
        <p:nvSpPr>
          <p:cNvPr id="6" name="矩形 5"/>
          <p:cNvSpPr/>
          <p:nvPr/>
        </p:nvSpPr>
        <p:spPr bwMode="auto">
          <a:xfrm>
            <a:off x="1825625" y="156210"/>
            <a:ext cx="1107440" cy="368300"/>
          </a:xfrm>
          <a:prstGeom prst="rect">
            <a:avLst/>
          </a:prstGeom>
          <a:solidFill>
            <a:srgbClr val="24325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p>
            <a:pPr fontAlgn="base">
              <a:spcBef>
                <a:spcPct val="0"/>
              </a:spcBef>
              <a:spcAft>
                <a:spcPct val="0"/>
              </a:spcAft>
            </a:pPr>
            <a:r>
              <a:rPr lang="zh-CN" altLang="en-US" sz="1800">
                <a:solidFill>
                  <a:schemeClr val="bg1"/>
                </a:solidFill>
                <a:latin typeface="黑体" panose="02010609060101010101" charset="-122"/>
                <a:ea typeface="黑体" panose="02010609060101010101" charset="-122"/>
                <a:sym typeface="汉仪旗黑-50S" panose="00020600040101010101" charset="-122"/>
              </a:rPr>
              <a:t>研究</a:t>
            </a:r>
            <a:r>
              <a:rPr lang="zh-CN" altLang="en-US" sz="1800">
                <a:solidFill>
                  <a:schemeClr val="bg1"/>
                </a:solidFill>
                <a:latin typeface="黑体" panose="02010609060101010101" charset="-122"/>
                <a:ea typeface="黑体" panose="02010609060101010101" charset="-122"/>
                <a:sym typeface="汉仪旗黑-50S" panose="00020600040101010101" charset="-122"/>
              </a:rPr>
              <a:t>背景</a:t>
            </a:r>
            <a:endParaRPr lang="zh-CN" altLang="en-US" sz="1800">
              <a:solidFill>
                <a:schemeClr val="bg1"/>
              </a:solidFill>
              <a:latin typeface="黑体" panose="02010609060101010101" charset="-122"/>
              <a:ea typeface="黑体" panose="02010609060101010101" charset="-122"/>
              <a:sym typeface="汉仪旗黑-50S" panose="00020600040101010101" charset="-122"/>
            </a:endParaRPr>
          </a:p>
        </p:txBody>
      </p:sp>
      <p:pic>
        <p:nvPicPr>
          <p:cNvPr id="19" name="图片 18"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1223010" y="156210"/>
            <a:ext cx="354330" cy="369570"/>
          </a:xfrm>
          <a:prstGeom prst="rect">
            <a:avLst/>
          </a:prstGeom>
        </p:spPr>
      </p:pic>
      <p:sp>
        <p:nvSpPr>
          <p:cNvPr id="20" name="矩形 19"/>
          <p:cNvSpPr/>
          <p:nvPr/>
        </p:nvSpPr>
        <p:spPr>
          <a:xfrm>
            <a:off x="971550" y="146050"/>
            <a:ext cx="5295900" cy="374015"/>
          </a:xfrm>
          <a:prstGeom prst="rect">
            <a:avLst/>
          </a:prstGeom>
          <a:noFill/>
          <a:ln w="19050">
            <a:solidFill>
              <a:srgbClr val="30437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933700" y="146050"/>
            <a:ext cx="1107440" cy="3683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目的</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2" name="文本框 21"/>
          <p:cNvSpPr txBox="1"/>
          <p:nvPr/>
        </p:nvSpPr>
        <p:spPr>
          <a:xfrm>
            <a:off x="4045585" y="14605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研究</a:t>
            </a:r>
            <a:r>
              <a:rPr lang="zh-CN" altLang="en-US" sz="1800">
                <a:solidFill>
                  <a:schemeClr val="tx1"/>
                </a:solidFill>
                <a:latin typeface="黑体" panose="02010609060101010101" charset="-122"/>
                <a:ea typeface="黑体" panose="02010609060101010101" charset="-122"/>
                <a:sym typeface="汉仪旗黑-50S" panose="00020600040101010101" charset="-122"/>
              </a:rPr>
              <a:t>方法</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
        <p:nvSpPr>
          <p:cNvPr id="23" name="文本框 22"/>
          <p:cNvSpPr txBox="1"/>
          <p:nvPr/>
        </p:nvSpPr>
        <p:spPr>
          <a:xfrm>
            <a:off x="5159375" y="151130"/>
            <a:ext cx="1108075" cy="368300"/>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rtlCol="0">
            <a:spAutoFit/>
          </a:bodyPr>
          <a:p>
            <a:r>
              <a:rPr lang="zh-CN" altLang="en-US" sz="1800">
                <a:solidFill>
                  <a:schemeClr val="tx1"/>
                </a:solidFill>
                <a:latin typeface="黑体" panose="02010609060101010101" charset="-122"/>
                <a:ea typeface="黑体" panose="02010609060101010101" charset="-122"/>
                <a:sym typeface="汉仪旗黑-50S" panose="00020600040101010101" charset="-122"/>
              </a:rPr>
              <a:t>初步结果</a:t>
            </a:r>
            <a:endParaRPr lang="zh-CN" altLang="en-US" sz="1800">
              <a:solidFill>
                <a:schemeClr val="tx1"/>
              </a:solidFill>
              <a:latin typeface="黑体" panose="02010609060101010101" charset="-122"/>
              <a:ea typeface="黑体" panose="02010609060101010101" charset="-122"/>
              <a:sym typeface="汉仪旗黑-50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9620"/>
    </mc:Choice>
    <mc:Fallback>
      <p:transition advTm="2962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118358" y="2251174"/>
            <a:ext cx="2214880" cy="706755"/>
          </a:xfrm>
          <a:prstGeom prst="rect">
            <a:avLst/>
          </a:prstGeom>
        </p:spPr>
        <p:txBody>
          <a:bodyPr wrap="none">
            <a:spAutoFit/>
          </a:bodyPr>
          <a:lstStyle/>
          <a:p>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研究</a:t>
            </a:r>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目的</a:t>
            </a:r>
            <a:endPar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1" name="矩形 70"/>
          <p:cNvSpPr/>
          <p:nvPr/>
        </p:nvSpPr>
        <p:spPr bwMode="auto">
          <a:xfrm>
            <a:off x="1782943" y="1848475"/>
            <a:ext cx="1479550" cy="144526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468"/>
    </mc:Choice>
    <mc:Fallback>
      <p:transition advTm="468"/>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UNIT_PLACING_PICTURE_USER_VIEWPORT" val="{&quot;height&quot;:3930,&quot;width&quot;:378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9"/>
  <p:tag name="KSO_WM_TEMPLATE_CATEGORY" val="mixed"/>
  <p:tag name="KSO_WM_TEMPLATE_INDEX" val="20202556"/>
  <p:tag name="KSO_WM_UNIT_LAYERLEVEL" val="1"/>
  <p:tag name="KSO_WM_TAG_VERSION" val="1.0"/>
  <p:tag name="KSO_WM_BEAUTIFY_FLAG" val="#wm#"/>
  <p:tag name="KSO_WM_UNIT_TYPE" val="i"/>
  <p:tag name="KSO_WM_UNIT_INDEX" val="1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20"/>
  <p:tag name="KSO_WM_TEMPLATE_CATEGORY" val="mixed"/>
  <p:tag name="KSO_WM_TEMPLATE_INDEX" val="20202556"/>
  <p:tag name="KSO_WM_UNIT_LAYERLEVEL" val="1"/>
  <p:tag name="KSO_WM_TAG_VERSION" val="1.0"/>
  <p:tag name="KSO_WM_BEAUTIFY_FLAG" val="#wm#"/>
  <p:tag name="KSO_WM_UNIT_TYPE" val="i"/>
  <p:tag name="KSO_WM_UNIT_INDEX" val="2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UNIT_TEXTBOXSTYLE_SHAPETYPE" val="0"/>
  <p:tag name="KSO_WM_UNIT_TEXTBOXSTYLE_TEMPLATETYPE" val="9"/>
  <p:tag name="KSO_WM_UNIT_HIGHLIGHT" val="0"/>
  <p:tag name="KSO_WM_UNIT_COMPATIBLE" val="0"/>
  <p:tag name="KSO_WM_UNIT_DIAGRAM_ISNUMVISUAL" val="0"/>
  <p:tag name="KSO_WM_UNIT_DIAGRAM_IS_NEED_ADD_PATH_ANIM" val="0"/>
  <p:tag name="KSO_WM_UNIT_DIAGRAM_ISREFERUNIT" val="0"/>
  <p:tag name="KSO_WM_UNIT_ID" val="mixed20202556_1*f*1"/>
  <p:tag name="KSO_WM_TEMPLATE_CATEGORY" val="mixed"/>
  <p:tag name="KSO_WM_TEMPLATE_INDEX" val="20202556"/>
  <p:tag name="KSO_WM_UNIT_LAYERLEVEL" val="1"/>
  <p:tag name="KSO_WM_TAG_VERSION" val="1.0"/>
  <p:tag name="KSO_WM_BEAUTIFY_FLAG" val="#wm#"/>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TYPE" val="f"/>
  <p:tag name="KSO_WM_UNIT_INDEX" val="1"/>
  <p:tag name="KSO_WM_UNIT_TEXTBOXSTYLE_GUID" val="{576597e9-a71a-42d0-86df-c756720dac2a}"/>
  <p:tag name="KSO_WM_UNIT_TEXTBOXSTYLE_TYPE" val="8"/>
</p:tagLst>
</file>

<file path=ppt/tags/tag104.xml><?xml version="1.0" encoding="utf-8"?>
<p:tagLst xmlns:p="http://schemas.openxmlformats.org/presentationml/2006/main">
  <p:tag name="KSO_WM_UNIT_PLACING_PICTURE_USER_VIEWPORT" val="{&quot;height&quot;:3930,&quot;width&quot;:3780}"/>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TEXTBOXSTYLE_SHAPETYPE" val="0"/>
  <p:tag name="KSO_WM_UNIT_TEXTBOXSTYLE_TEMPLATETYPE" val="9"/>
  <p:tag name="KSO_WM_UNIT_HIGHLIGHT" val="0"/>
  <p:tag name="KSO_WM_UNIT_COMPATIBLE" val="0"/>
  <p:tag name="KSO_WM_UNIT_DIAGRAM_ISNUMVISUAL" val="0"/>
  <p:tag name="KSO_WM_UNIT_DIAGRAM_IS_NEED_ADD_PATH_ANIM" val="0"/>
  <p:tag name="KSO_WM_UNIT_DIAGRAM_ISREFERUNIT" val="0"/>
  <p:tag name="KSO_WM_UNIT_ID" val="mixed20202556_1*f*1"/>
  <p:tag name="KSO_WM_TEMPLATE_CATEGORY" val="mixed"/>
  <p:tag name="KSO_WM_TEMPLATE_INDEX" val="20202556"/>
  <p:tag name="KSO_WM_UNIT_LAYERLEVEL" val="1"/>
  <p:tag name="KSO_WM_TAG_VERSION" val="1.0"/>
  <p:tag name="KSO_WM_BEAUTIFY_FLAG" val="#wm#"/>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TYPE" val="f"/>
  <p:tag name="KSO_WM_UNIT_INDEX" val="1"/>
  <p:tag name="KSO_WM_UNIT_TEXTBOXSTYLE_GUID" val="{576597e9-a71a-42d0-86df-c756720dac2a}"/>
  <p:tag name="KSO_WM_UNIT_TEXTBOXSTYLE_TYPE" val="8"/>
</p:tagLst>
</file>

<file path=ppt/tags/tag107.xml><?xml version="1.0" encoding="utf-8"?>
<p:tagLst xmlns:p="http://schemas.openxmlformats.org/presentationml/2006/main">
  <p:tag name="TABLE_ENDDRAG_ORIGIN_RECT" val="552*112"/>
  <p:tag name="TABLE_ENDDRAG_RECT" val="71*242*552*112"/>
</p:tagLst>
</file>

<file path=ppt/tags/tag108.xml><?xml version="1.0" encoding="utf-8"?>
<p:tagLst xmlns:p="http://schemas.openxmlformats.org/presentationml/2006/main">
  <p:tag name="KSO_WM_UNIT_PLACING_PICTURE_USER_VIEWPORT" val="{&quot;height&quot;:3930,&quot;width&quot;:3780}"/>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UNIT_TEXTBOXSTYLE_SHAPETYPE" val="0"/>
  <p:tag name="KSO_WM_UNIT_TEXTBOXSTYLE_TEMPLATETYPE" val="9"/>
  <p:tag name="KSO_WM_UNIT_HIGHLIGHT" val="0"/>
  <p:tag name="KSO_WM_UNIT_COMPATIBLE" val="0"/>
  <p:tag name="KSO_WM_UNIT_DIAGRAM_ISNUMVISUAL" val="0"/>
  <p:tag name="KSO_WM_UNIT_DIAGRAM_IS_NEED_ADD_PATH_ANIM" val="0"/>
  <p:tag name="KSO_WM_UNIT_DIAGRAM_ISREFERUNIT" val="0"/>
  <p:tag name="KSO_WM_UNIT_ID" val="mixed20202556_1*f*1"/>
  <p:tag name="KSO_WM_TEMPLATE_CATEGORY" val="mixed"/>
  <p:tag name="KSO_WM_TEMPLATE_INDEX" val="20202556"/>
  <p:tag name="KSO_WM_UNIT_LAYERLEVEL" val="1"/>
  <p:tag name="KSO_WM_TAG_VERSION" val="1.0"/>
  <p:tag name="KSO_WM_BEAUTIFY_FLAG" val="#wm#"/>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TYPE" val="f"/>
  <p:tag name="KSO_WM_UNIT_INDEX" val="1"/>
  <p:tag name="KSO_WM_UNIT_TEXTBOXSTYLE_GUID" val="{576597e9-a71a-42d0-86df-c756720dac2a}"/>
  <p:tag name="KSO_WM_UNIT_TEXTBOXSTYLE_TYPE" val="8"/>
</p:tagLst>
</file>

<file path=ppt/tags/tag111.xml><?xml version="1.0" encoding="utf-8"?>
<p:tagLst xmlns:p="http://schemas.openxmlformats.org/presentationml/2006/main">
  <p:tag name="KSO_WM_UNIT_PLACING_PICTURE_USER_VIEWPORT" val="{&quot;height&quot;:3930,&quot;width&quot;:3780}"/>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UNIT_PLACING_PICTURE_USER_VIEWPORT" val="{&quot;height&quot;:3930,&quot;width&quot;:3780}"/>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UNIT_TEXTBOXSTYLE_SHAPETYPE" val="0"/>
  <p:tag name="KSO_WM_UNIT_TEXTBOXSTYLE_TEMPLATETYPE" val="9"/>
  <p:tag name="KSO_WM_UNIT_HIGHLIGHT" val="0"/>
  <p:tag name="KSO_WM_UNIT_COMPATIBLE" val="0"/>
  <p:tag name="KSO_WM_UNIT_DIAGRAM_ISNUMVISUAL" val="0"/>
  <p:tag name="KSO_WM_UNIT_DIAGRAM_IS_NEED_ADD_PATH_ANIM" val="0"/>
  <p:tag name="KSO_WM_UNIT_DIAGRAM_ISREFERUNIT" val="0"/>
  <p:tag name="KSO_WM_UNIT_ID" val="mixed20202556_1*f*1"/>
  <p:tag name="KSO_WM_TEMPLATE_CATEGORY" val="mixed"/>
  <p:tag name="KSO_WM_TEMPLATE_INDEX" val="20202556"/>
  <p:tag name="KSO_WM_UNIT_LAYERLEVEL" val="1"/>
  <p:tag name="KSO_WM_TAG_VERSION" val="1.0"/>
  <p:tag name="KSO_WM_BEAUTIFY_FLAG" val="#wm#"/>
  <p:tag name="KSO_WM_UNIT_PRESET_TEXT" val="我们能实现，图文排版，让我们能实现，图文排版，让图图片&#13;您的正文已经经简明扼要，字字珠玑。&#13;您的正文已经经简明扼要，字字珠玑。&#13;您的正文已经经简明扼要，字字珠玑。&#13;您的正文已经经简明扼要，字字珠玑。&#13;我们能实现，图文排版，让我们能实现，图文排版，让图图片"/>
  <p:tag name="KSO_WM_UNIT_NOCLEAR" val="1"/>
  <p:tag name="KSO_WM_UNIT_SHOW_EDIT_AREA_INDICATION" val="0"/>
  <p:tag name="KSO_WM_UNIT_VALUE" val="234"/>
  <p:tag name="KSO_WM_UNIT_TYPE" val="f"/>
  <p:tag name="KSO_WM_UNIT_INDEX" val="1"/>
  <p:tag name="KSO_WM_UNIT_TEXTBOXSTYLE_GUID" val="{576597e9-a71a-42d0-86df-c756720dac2a}"/>
  <p:tag name="KSO_WM_UNIT_TEXTBOXSTYLE_TYPE" val="8"/>
</p:tagLst>
</file>

<file path=ppt/tags/tag116.xml><?xml version="1.0" encoding="utf-8"?>
<p:tagLst xmlns:p="http://schemas.openxmlformats.org/presentationml/2006/main">
  <p:tag name="KSO_WM_UNIT_PLACING_PICTURE_USER_VIEWPORT" val="{&quot;height&quot;:3930,&quot;width&quot;:3780}"/>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PLACING_PICTURE_USER_VIEWPORT" val="{&quot;height&quot;:3930,&quot;width&quot;:3780}"/>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TABLE_ENDDRAG_ORIGIN_RECT" val="519*96"/>
  <p:tag name="TABLE_ENDDRAG_RECT" val="108*142*519*96"/>
</p:tagLst>
</file>

<file path=ppt/tags/tag121.xml><?xml version="1.0" encoding="utf-8"?>
<p:tagLst xmlns:p="http://schemas.openxmlformats.org/presentationml/2006/main">
  <p:tag name="TABLE_ENDDRAG_ORIGIN_RECT" val="519*96"/>
  <p:tag name="TABLE_ENDDRAG_RECT" val="108*142*519*96"/>
</p:tagLst>
</file>

<file path=ppt/tags/tag122.xml><?xml version="1.0" encoding="utf-8"?>
<p:tagLst xmlns:p="http://schemas.openxmlformats.org/presentationml/2006/main">
  <p:tag name="KSO_WM_UNIT_PLACING_PICTURE_USER_VIEWPORT" val="{&quot;height&quot;:3930,&quot;width&quot;:3780}"/>
</p:tagLst>
</file>

<file path=ppt/tags/tag123.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MSwiaGRpZCI6ImI5OWEwYmQyNmI5MjdlMjMwZmIwODBiMzBhNzM0OTVjIiwidXNlckNvdW50Ijox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UNIT_PLACING_PICTURE_USER_VIEWPORT" val="{&quot;height&quot;:3930,&quot;width&quot;:3780}"/>
</p:tagLst>
</file>

<file path=ppt/tags/tag24.xml><?xml version="1.0" encoding="utf-8"?>
<p:tagLst xmlns:p="http://schemas.openxmlformats.org/presentationml/2006/main">
  <p:tag name="KSO_WM_UNIT_PLACING_PICTURE_USER_VIEWPORT" val="{&quot;height&quot;:3930,&quot;width&quot;:3780}"/>
</p:tagLst>
</file>

<file path=ppt/tags/tag25.xml><?xml version="1.0" encoding="utf-8"?>
<p:tagLst xmlns:p="http://schemas.openxmlformats.org/presentationml/2006/main">
  <p:tag name="KSO_WM_UNIT_PLACING_PICTURE_USER_VIEWPORT" val="{&quot;height&quot;:3930,&quot;width&quot;:3780}"/>
</p:tagLst>
</file>

<file path=ppt/tags/tag26.xml><?xml version="1.0" encoding="utf-8"?>
<p:tagLst xmlns:p="http://schemas.openxmlformats.org/presentationml/2006/main">
  <p:tag name="KSO_WM_UNIT_PLACING_PICTURE_USER_VIEWPORT" val="{&quot;height&quot;:3930,&quot;width&quot;:3780}"/>
</p:tagLst>
</file>

<file path=ppt/tags/tag27.xml><?xml version="1.0" encoding="utf-8"?>
<p:tagLst xmlns:p="http://schemas.openxmlformats.org/presentationml/2006/main">
  <p:tag name="KSO_WM_UNIT_PLACING_PICTURE_USER_VIEWPORT" val="{&quot;height&quot;:3930,&quot;width&quot;:3780}"/>
</p:tagLst>
</file>

<file path=ppt/tags/tag28.xml><?xml version="1.0" encoding="utf-8"?>
<p:tagLst xmlns:p="http://schemas.openxmlformats.org/presentationml/2006/main">
  <p:tag name="KSO_WM_UNIT_PLACING_PICTURE_USER_VIEWPORT" val="{&quot;height&quot;:3930,&quot;width&quot;:3780}"/>
</p:tagLst>
</file>

<file path=ppt/tags/tag29.xml><?xml version="1.0" encoding="utf-8"?>
<p:tagLst xmlns:p="http://schemas.openxmlformats.org/presentationml/2006/main">
  <p:tag name="KSO_WM_UNIT_PLACING_PICTURE_USER_VIEWPORT" val="{&quot;height&quot;:3930,&quot;width&quot;:378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UNIT_PLACING_PICTURE_USER_VIEWPORT" val="{&quot;height&quot;:3930,&quot;width&quot;:3780}"/>
</p:tagLst>
</file>

<file path=ppt/tags/tag31.xml><?xml version="1.0" encoding="utf-8"?>
<p:tagLst xmlns:p="http://schemas.openxmlformats.org/presentationml/2006/main">
  <p:tag name="KSO_WM_UNIT_PLACING_PICTURE_USER_VIEWPORT" val="{&quot;height&quot;:3930,&quot;width&quot;:3780}"/>
</p:tagLst>
</file>

<file path=ppt/tags/tag32.xml><?xml version="1.0" encoding="utf-8"?>
<p:tagLst xmlns:p="http://schemas.openxmlformats.org/presentationml/2006/main">
  <p:tag name="KSO_WM_UNIT_PLACING_PICTURE_USER_VIEWPORT" val="{&quot;height&quot;:3930,&quot;width&quot;:3780}"/>
</p:tagLst>
</file>

<file path=ppt/tags/tag33.xml><?xml version="1.0" encoding="utf-8"?>
<p:tagLst xmlns:p="http://schemas.openxmlformats.org/presentationml/2006/main">
  <p:tag name="KSO_WM_UNIT_PLACING_PICTURE_USER_VIEWPORT" val="{&quot;height&quot;:3930,&quot;width&quot;:3780}"/>
</p:tagLst>
</file>

<file path=ppt/tags/tag34.xml><?xml version="1.0" encoding="utf-8"?>
<p:tagLst xmlns:p="http://schemas.openxmlformats.org/presentationml/2006/main">
  <p:tag name="KSO_WM_UNIT_PLACING_PICTURE_USER_VIEWPORT" val="{&quot;height&quot;:3930,&quot;width&quot;:3780}"/>
</p:tagLst>
</file>

<file path=ppt/tags/tag35.xml><?xml version="1.0" encoding="utf-8"?>
<p:tagLst xmlns:p="http://schemas.openxmlformats.org/presentationml/2006/main">
  <p:tag name="KSO_WM_UNIT_PLACING_PICTURE_USER_VIEWPORT" val="{&quot;height&quot;:3930,&quot;width&quot;:3780}"/>
</p:tagLst>
</file>

<file path=ppt/tags/tag36.xml><?xml version="1.0" encoding="utf-8"?>
<p:tagLst xmlns:p="http://schemas.openxmlformats.org/presentationml/2006/main">
  <p:tag name="KSO_WM_UNIT_PLACING_PICTURE_USER_VIEWPORT" val="{&quot;height&quot;:3930,&quot;width&quot;:3780}"/>
</p:tagLst>
</file>

<file path=ppt/tags/tag37.xml><?xml version="1.0" encoding="utf-8"?>
<p:tagLst xmlns:p="http://schemas.openxmlformats.org/presentationml/2006/main">
  <p:tag name="KSO_WM_UNIT_PLACING_PICTURE_USER_VIEWPORT" val="{&quot;height&quot;:3930,&quot;width&quot;:3780}"/>
</p:tagLst>
</file>

<file path=ppt/tags/tag38.xml><?xml version="1.0" encoding="utf-8"?>
<p:tagLst xmlns:p="http://schemas.openxmlformats.org/presentationml/2006/main">
  <p:tag name="KSO_WM_UNIT_PLACING_PICTURE_USER_VIEWPORT" val="{&quot;height&quot;:3930,&quot;width&quot;:3780}"/>
</p:tagLst>
</file>

<file path=ppt/tags/tag39.xml><?xml version="1.0" encoding="utf-8"?>
<p:tagLst xmlns:p="http://schemas.openxmlformats.org/presentationml/2006/main">
  <p:tag name="KSO_WM_UNIT_PLACING_PICTURE_USER_VIEWPORT" val="{&quot;height&quot;:3930,&quot;width&quot;:3780}"/>
</p:tagLst>
</file>

<file path=ppt/tags/tag4.xml><?xml version="1.0" encoding="utf-8"?>
<p:tagLst xmlns:p="http://schemas.openxmlformats.org/presentationml/2006/main">
  <p:tag name="KSO_WM_UNIT_PLACING_PICTURE_USER_VIEWPORT" val="{&quot;height&quot;:3930,&quot;width&quot;:3780}"/>
</p:tagLst>
</file>

<file path=ppt/tags/tag40.xml><?xml version="1.0" encoding="utf-8"?>
<p:tagLst xmlns:p="http://schemas.openxmlformats.org/presentationml/2006/main">
  <p:tag name="KSO_WM_UNIT_PLACING_PICTURE_USER_VIEWPORT" val="{&quot;height&quot;:3930,&quot;width&quot;:3780}"/>
</p:tagLst>
</file>

<file path=ppt/tags/tag41.xml><?xml version="1.0" encoding="utf-8"?>
<p:tagLst xmlns:p="http://schemas.openxmlformats.org/presentationml/2006/main">
  <p:tag name="KSO_WM_UNIT_PLACING_PICTURE_USER_VIEWPORT" val="{&quot;height&quot;:3930,&quot;width&quot;:3780}"/>
</p:tagLst>
</file>

<file path=ppt/tags/tag42.xml><?xml version="1.0" encoding="utf-8"?>
<p:tagLst xmlns:p="http://schemas.openxmlformats.org/presentationml/2006/main">
  <p:tag name="KSO_WM_UNIT_PLACING_PICTURE_USER_VIEWPORT" val="{&quot;height&quot;:3930,&quot;width&quot;:3780}"/>
</p:tagLst>
</file>

<file path=ppt/tags/tag43.xml><?xml version="1.0" encoding="utf-8"?>
<p:tagLst xmlns:p="http://schemas.openxmlformats.org/presentationml/2006/main">
  <p:tag name="KSO_WM_UNIT_PLACING_PICTURE_USER_VIEWPORT" val="{&quot;height&quot;:3930,&quot;width&quot;:3780}"/>
</p:tagLst>
</file>

<file path=ppt/tags/tag44.xml><?xml version="1.0" encoding="utf-8"?>
<p:tagLst xmlns:p="http://schemas.openxmlformats.org/presentationml/2006/main">
  <p:tag name="KSO_WM_UNIT_PLACING_PICTURE_USER_VIEWPORT" val="{&quot;height&quot;:3930,&quot;width&quot;:3780}"/>
</p:tagLst>
</file>

<file path=ppt/tags/tag45.xml><?xml version="1.0" encoding="utf-8"?>
<p:tagLst xmlns:p="http://schemas.openxmlformats.org/presentationml/2006/main">
  <p:tag name="TABLE_ENDDRAG_ORIGIN_RECT" val="366*257"/>
  <p:tag name="TABLE_ENDDRAG_RECT" val="303*108*366*257"/>
</p:tagLst>
</file>

<file path=ppt/tags/tag46.xml><?xml version="1.0" encoding="utf-8"?>
<p:tagLst xmlns:p="http://schemas.openxmlformats.org/presentationml/2006/main">
  <p:tag name="KSO_WM_UNIT_PLACING_PICTURE_USER_VIEWPORT" val="{&quot;height&quot;:3930,&quot;width&quot;:3780}"/>
</p:tagLst>
</file>

<file path=ppt/tags/tag47.xml><?xml version="1.0" encoding="utf-8"?>
<p:tagLst xmlns:p="http://schemas.openxmlformats.org/presentationml/2006/main">
  <p:tag name="TABLE_ENDDRAG_ORIGIN_RECT" val="622*297"/>
  <p:tag name="TABLE_ENDDRAG_RECT" val="48*86*622*297"/>
</p:tagLst>
</file>

<file path=ppt/tags/tag48.xml><?xml version="1.0" encoding="utf-8"?>
<p:tagLst xmlns:p="http://schemas.openxmlformats.org/presentationml/2006/main">
  <p:tag name="KSO_WM_UNIT_PLACING_PICTURE_USER_VIEWPORT" val="{&quot;height&quot;:3930,&quot;width&quot;:3780}"/>
</p:tagLst>
</file>

<file path=ppt/tags/tag49.xml><?xml version="1.0" encoding="utf-8"?>
<p:tagLst xmlns:p="http://schemas.openxmlformats.org/presentationml/2006/main">
  <p:tag name="KSO_WM_UNIT_PLACING_PICTURE_USER_VIEWPORT" val="{&quot;height&quot;:3930,&quot;width&quot;:3780}"/>
</p:tagLst>
</file>

<file path=ppt/tags/tag5.xml><?xml version="1.0" encoding="utf-8"?>
<p:tagLst xmlns:p="http://schemas.openxmlformats.org/presentationml/2006/main">
  <p:tag name="KSO_WM_UNIT_PLACING_PICTURE_USER_VIEWPORT" val="{&quot;height&quot;:3930,&quot;width&quot;:3780}"/>
</p:tagLst>
</file>

<file path=ppt/tags/tag50.xml><?xml version="1.0" encoding="utf-8"?>
<p:tagLst xmlns:p="http://schemas.openxmlformats.org/presentationml/2006/main">
  <p:tag name="KSO_WM_UNIT_PLACING_PICTURE_USER_VIEWPORT" val="{&quot;height&quot;:3930,&quot;width&quot;:3780}"/>
</p:tagLst>
</file>

<file path=ppt/tags/tag51.xml><?xml version="1.0" encoding="utf-8"?>
<p:tagLst xmlns:p="http://schemas.openxmlformats.org/presentationml/2006/main">
  <p:tag name="KSO_WM_UNIT_PLACING_PICTURE_USER_VIEWPORT" val="{&quot;height&quot;:3930,&quot;width&quot;:3780}"/>
</p:tagLst>
</file>

<file path=ppt/tags/tag52.xml><?xml version="1.0" encoding="utf-8"?>
<p:tagLst xmlns:p="http://schemas.openxmlformats.org/presentationml/2006/main">
  <p:tag name="KSO_WM_UNIT_PLACING_PICTURE_USER_VIEWPORT" val="{&quot;height&quot;:3930,&quot;width&quot;:3780}"/>
</p:tagLst>
</file>

<file path=ppt/tags/tag53.xml><?xml version="1.0" encoding="utf-8"?>
<p:tagLst xmlns:p="http://schemas.openxmlformats.org/presentationml/2006/main">
  <p:tag name="TABLE_ENDDRAG_ORIGIN_RECT" val="585*277"/>
  <p:tag name="TABLE_ENDDRAG_RECT" val="32*119*585*277"/>
</p:tagLst>
</file>

<file path=ppt/tags/tag54.xml><?xml version="1.0" encoding="utf-8"?>
<p:tagLst xmlns:p="http://schemas.openxmlformats.org/presentationml/2006/main">
  <p:tag name="KSO_WM_UNIT_PLACING_PICTURE_USER_VIEWPORT" val="{&quot;height&quot;:3930,&quot;width&quot;:3780}"/>
</p:tagLst>
</file>

<file path=ppt/tags/tag55.xml><?xml version="1.0" encoding="utf-8"?>
<p:tagLst xmlns:p="http://schemas.openxmlformats.org/presentationml/2006/main">
  <p:tag name="KSO_WM_UNIT_PLACING_PICTURE_USER_VIEWPORT" val="{&quot;height&quot;:3930,&quot;width&quot;:3780}"/>
</p:tagLst>
</file>

<file path=ppt/tags/tag56.xml><?xml version="1.0" encoding="utf-8"?>
<p:tagLst xmlns:p="http://schemas.openxmlformats.org/presentationml/2006/main">
  <p:tag name="KSO_WM_UNIT_PLACING_PICTURE_USER_VIEWPORT" val="{&quot;height&quot;:3930,&quot;width&quot;:3780}"/>
</p:tagLst>
</file>

<file path=ppt/tags/tag57.xml><?xml version="1.0" encoding="utf-8"?>
<p:tagLst xmlns:p="http://schemas.openxmlformats.org/presentationml/2006/main">
  <p:tag name="KSO_WM_UNIT_PLACING_PICTURE_USER_VIEWPORT" val="{&quot;height&quot;:3930,&quot;width&quot;:3780}"/>
</p:tagLst>
</file>

<file path=ppt/tags/tag58.xml><?xml version="1.0" encoding="utf-8"?>
<p:tagLst xmlns:p="http://schemas.openxmlformats.org/presentationml/2006/main">
  <p:tag name="TABLE_ENDDRAG_ORIGIN_RECT" val="567*306"/>
  <p:tag name="TABLE_ENDDRAG_RECT" val="76*78*567*307"/>
</p:tagLst>
</file>

<file path=ppt/tags/tag59.xml><?xml version="1.0" encoding="utf-8"?>
<p:tagLst xmlns:p="http://schemas.openxmlformats.org/presentationml/2006/main">
  <p:tag name="KSO_WM_UNIT_PLACING_PICTURE_USER_VIEWPORT" val="{&quot;height&quot;:3930,&quot;width&quot;:3780}"/>
</p:tagLst>
</file>

<file path=ppt/tags/tag6.xml><?xml version="1.0" encoding="utf-8"?>
<p:tagLst xmlns:p="http://schemas.openxmlformats.org/presentationml/2006/main">
  <p:tag name="KSO_WM_UNIT_PLACING_PICTURE_USER_VIEWPORT" val="{&quot;height&quot;:3930,&quot;width&quot;:3780}"/>
</p:tagLst>
</file>

<file path=ppt/tags/tag60.xml><?xml version="1.0" encoding="utf-8"?>
<p:tagLst xmlns:p="http://schemas.openxmlformats.org/presentationml/2006/main">
  <p:tag name="TABLE_ENDDRAG_ORIGIN_RECT" val="567*306"/>
  <p:tag name="TABLE_ENDDRAG_RECT" val="76*78*567*307"/>
</p:tagLst>
</file>

<file path=ppt/tags/tag61.xml><?xml version="1.0" encoding="utf-8"?>
<p:tagLst xmlns:p="http://schemas.openxmlformats.org/presentationml/2006/main">
  <p:tag name="KSO_WM_UNIT_PLACING_PICTURE_USER_VIEWPORT" val="{&quot;height&quot;:3930,&quot;width&quot;:3780}"/>
</p:tagLst>
</file>

<file path=ppt/tags/tag62.xml><?xml version="1.0" encoding="utf-8"?>
<p:tagLst xmlns:p="http://schemas.openxmlformats.org/presentationml/2006/main">
  <p:tag name="TABLE_ENDDRAG_ORIGIN_RECT" val="596*262"/>
  <p:tag name="TABLE_ENDDRAG_RECT" val="62*95*596*262"/>
</p:tagLst>
</file>

<file path=ppt/tags/tag63.xml><?xml version="1.0" encoding="utf-8"?>
<p:tagLst xmlns:p="http://schemas.openxmlformats.org/presentationml/2006/main">
  <p:tag name="KSO_WM_UNIT_PLACING_PICTURE_USER_VIEWPORT" val="{&quot;height&quot;:3930,&quot;width&quot;:3780}"/>
</p:tagLst>
</file>

<file path=ppt/tags/tag64.xml><?xml version="1.0" encoding="utf-8"?>
<p:tagLst xmlns:p="http://schemas.openxmlformats.org/presentationml/2006/main">
  <p:tag name="TABLE_ENDDRAG_ORIGIN_RECT" val="602*216"/>
  <p:tag name="TABLE_ENDDRAG_RECT" val="58*127*602*216"/>
</p:tagLst>
</file>

<file path=ppt/tags/tag65.xml><?xml version="1.0" encoding="utf-8"?>
<p:tagLst xmlns:p="http://schemas.openxmlformats.org/presentationml/2006/main">
  <p:tag name="KSO_WM_UNIT_PLACING_PICTURE_USER_VIEWPORT" val="{&quot;height&quot;:3930,&quot;width&quot;:3780}"/>
</p:tagLst>
</file>

<file path=ppt/tags/tag66.xml><?xml version="1.0" encoding="utf-8"?>
<p:tagLst xmlns:p="http://schemas.openxmlformats.org/presentationml/2006/main">
  <p:tag name="KSO_WM_UNIT_PLACING_PICTURE_USER_VIEWPORT" val="{&quot;height&quot;:3930,&quot;width&quot;:3780}"/>
</p:tagLst>
</file>

<file path=ppt/tags/tag67.xml><?xml version="1.0" encoding="utf-8"?>
<p:tagLst xmlns:p="http://schemas.openxmlformats.org/presentationml/2006/main">
  <p:tag name="KSO_WM_UNIT_PLACING_PICTURE_USER_VIEWPORT" val="{&quot;height&quot;:3930,&quot;width&quot;:3780}"/>
</p:tagLst>
</file>

<file path=ppt/tags/tag68.xml><?xml version="1.0" encoding="utf-8"?>
<p:tagLst xmlns:p="http://schemas.openxmlformats.org/presentationml/2006/main">
  <p:tag name="KSO_WM_UNIT_PLACING_PICTURE_USER_VIEWPORT" val="{&quot;height&quot;:3930,&quot;width&quot;:3780}"/>
</p:tagLst>
</file>

<file path=ppt/tags/tag69.xml><?xml version="1.0" encoding="utf-8"?>
<p:tagLst xmlns:p="http://schemas.openxmlformats.org/presentationml/2006/main">
  <p:tag name="KSO_WM_UNIT_PLACING_PICTURE_USER_VIEWPORT" val="{&quot;height&quot;:3930,&quot;width&quot;:3780}"/>
</p:tagLst>
</file>

<file path=ppt/tags/tag7.xml><?xml version="1.0" encoding="utf-8"?>
<p:tagLst xmlns:p="http://schemas.openxmlformats.org/presentationml/2006/main">
  <p:tag name="KSO_WM_UNIT_PLACING_PICTURE_USER_VIEWPORT" val="{&quot;height&quot;:3930,&quot;width&quot;:3780}"/>
</p:tagLst>
</file>

<file path=ppt/tags/tag70.xml><?xml version="1.0" encoding="utf-8"?>
<p:tagLst xmlns:p="http://schemas.openxmlformats.org/presentationml/2006/main">
  <p:tag name="KSO_WM_UNIT_PLACING_PICTURE_USER_VIEWPORT" val="{&quot;height&quot;:3930,&quot;width&quot;:3780}"/>
</p:tagLst>
</file>

<file path=ppt/tags/tag71.xml><?xml version="1.0" encoding="utf-8"?>
<p:tagLst xmlns:p="http://schemas.openxmlformats.org/presentationml/2006/main">
  <p:tag name="KSO_WM_UNIT_PLACING_PICTURE_USER_VIEWPORT" val="{&quot;height&quot;:3930,&quot;width&quot;:3780}"/>
</p:tagLst>
</file>

<file path=ppt/tags/tag72.xml><?xml version="1.0" encoding="utf-8"?>
<p:tagLst xmlns:p="http://schemas.openxmlformats.org/presentationml/2006/main">
  <p:tag name="TABLE_ENDDRAG_ORIGIN_RECT" val="508*273"/>
  <p:tag name="TABLE_ENDDRAG_RECT" val="108*82*508*273"/>
</p:tagLst>
</file>

<file path=ppt/tags/tag73.xml><?xml version="1.0" encoding="utf-8"?>
<p:tagLst xmlns:p="http://schemas.openxmlformats.org/presentationml/2006/main">
  <p:tag name="KSO_WM_UNIT_PLACING_PICTURE_USER_VIEWPORT" val="{&quot;height&quot;:3930,&quot;width&quot;:3780}"/>
</p:tagLst>
</file>

<file path=ppt/tags/tag74.xml><?xml version="1.0" encoding="utf-8"?>
<p:tagLst xmlns:p="http://schemas.openxmlformats.org/presentationml/2006/main">
  <p:tag name="TABLE_ENDDRAG_ORIGIN_RECT" val="622*402"/>
  <p:tag name="TABLE_ENDDRAG_RECT" val="48*89*622*402"/>
</p:tagLst>
</file>

<file path=ppt/tags/tag75.xml><?xml version="1.0" encoding="utf-8"?>
<p:tagLst xmlns:p="http://schemas.openxmlformats.org/presentationml/2006/main">
  <p:tag name="KSO_WM_UNIT_PLACING_PICTURE_USER_VIEWPORT" val="{&quot;height&quot;:3930,&quot;width&quot;:3780}"/>
</p:tagLst>
</file>

<file path=ppt/tags/tag76.xml><?xml version="1.0" encoding="utf-8"?>
<p:tagLst xmlns:p="http://schemas.openxmlformats.org/presentationml/2006/main">
  <p:tag name="TABLE_ENDDRAG_ORIGIN_RECT" val="622*402"/>
  <p:tag name="TABLE_ENDDRAG_RECT" val="48*89*622*402"/>
</p:tagLst>
</file>

<file path=ppt/tags/tag77.xml><?xml version="1.0" encoding="utf-8"?>
<p:tagLst xmlns:p="http://schemas.openxmlformats.org/presentationml/2006/main">
  <p:tag name="KSO_WM_UNIT_PLACING_PICTURE_USER_VIEWPORT" val="{&quot;height&quot;:3930,&quot;width&quot;:3780}"/>
</p:tagLst>
</file>

<file path=ppt/tags/tag78.xml><?xml version="1.0" encoding="utf-8"?>
<p:tagLst xmlns:p="http://schemas.openxmlformats.org/presentationml/2006/main">
  <p:tag name="TABLE_ENDDRAG_ORIGIN_RECT" val="669*305"/>
  <p:tag name="TABLE_ENDDRAG_RECT" val="22*69*669*305"/>
</p:tagLst>
</file>

<file path=ppt/tags/tag79.xml><?xml version="1.0" encoding="utf-8"?>
<p:tagLst xmlns:p="http://schemas.openxmlformats.org/presentationml/2006/main">
  <p:tag name="KSO_WM_UNIT_PLACING_PICTURE_USER_VIEWPORT" val="{&quot;height&quot;:3930,&quot;width&quot;:3780}"/>
</p:tagLst>
</file>

<file path=ppt/tags/tag8.xml><?xml version="1.0" encoding="utf-8"?>
<p:tagLst xmlns:p="http://schemas.openxmlformats.org/presentationml/2006/main">
  <p:tag name="KSO_WM_UNIT_PLACING_PICTURE_USER_VIEWPORT" val="{&quot;height&quot;:3930,&quot;width&quot;:3780}"/>
</p:tagLst>
</file>

<file path=ppt/tags/tag80.xml><?xml version="1.0" encoding="utf-8"?>
<p:tagLst xmlns:p="http://schemas.openxmlformats.org/presentationml/2006/main">
  <p:tag name="TABLE_ENDDRAG_ORIGIN_RECT" val="569*280"/>
  <p:tag name="TABLE_ENDDRAG_RECT" val="62*116*569*280"/>
</p:tagLst>
</file>

<file path=ppt/tags/tag81.xml><?xml version="1.0" encoding="utf-8"?>
<p:tagLst xmlns:p="http://schemas.openxmlformats.org/presentationml/2006/main">
  <p:tag name="KSO_WM_UNIT_PLACING_PICTURE_USER_VIEWPORT" val="{&quot;height&quot;:3930,&quot;width&quot;:3780}"/>
</p:tagLst>
</file>

<file path=ppt/tags/tag82.xml><?xml version="1.0" encoding="utf-8"?>
<p:tagLst xmlns:p="http://schemas.openxmlformats.org/presentationml/2006/main">
  <p:tag name="KSO_WM_UNIT_TEXTBOXSTYLE_SHAPETYPE" val="1"/>
  <p:tag name="KSO_WM_UNIT_TEXTBOXSTYLE_ADJUSTLEFT" val="0_9.154335"/>
  <p:tag name="KSO_WM_UNIT_TEXTBOXSTYLE_ADJUSTTOP" val="0_280.25"/>
  <p:tag name="KSO_WM_UNIT_TEXTBOXSTYLE_DECORATEINDEX" val="1"/>
  <p:tag name="KSO_WM_UNIT_HIGHLIGHT" val="0"/>
  <p:tag name="KSO_WM_UNIT_COMPATIBLE" val="0"/>
  <p:tag name="KSO_WM_UNIT_DIAGRAM_ISNUMVISUAL" val="0"/>
  <p:tag name="KSO_WM_UNIT_DIAGRAM_IS_NEED_ADD_PATH_ANIM" val="0"/>
  <p:tag name="KSO_WM_UNIT_DIAGRAM_ISREFERUNIT" val="0"/>
  <p:tag name="KSO_WM_UNIT_ID" val="mixed20202556_1*i*1"/>
  <p:tag name="KSO_WM_TEMPLATE_CATEGORY" val="mixed"/>
  <p:tag name="KSO_WM_TEMPLATE_INDEX" val="20202556"/>
  <p:tag name="KSO_WM_UNIT_LAYERLEVEL" val="1"/>
  <p:tag name="KSO_WM_TAG_VERSION" val="1.0"/>
  <p:tag name="KSO_WM_BEAUTIFY_FLAG" val="#wm#"/>
  <p:tag name="KSO_WM_UNIT_TYPE" val="i"/>
  <p:tag name="KSO_WM_UNIT_INDEX" val="1"/>
  <p:tag name="KSO_WM_UNIT_TEXTBOXSTYLE_GUID" val="{576597e9-a71a-42d0-86df-c756720dac2a}"/>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2"/>
  <p:tag name="KSO_WM_TEMPLATE_CATEGORY" val="mixed"/>
  <p:tag name="KSO_WM_TEMPLATE_INDEX" val="20202556"/>
  <p:tag name="KSO_WM_UNIT_LAYERLEVEL" val="1"/>
  <p:tag name="KSO_WM_TAG_VERSION" val="1.0"/>
  <p:tag name="KSO_WM_BEAUTIFY_FLAG" val="#wm#"/>
  <p:tag name="KSO_WM_UNIT_TYPE" val="i"/>
  <p:tag name="KSO_WM_UNIT_INDEX" val="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3"/>
  <p:tag name="KSO_WM_TEMPLATE_CATEGORY" val="mixed"/>
  <p:tag name="KSO_WM_TEMPLATE_INDEX" val="20202556"/>
  <p:tag name="KSO_WM_UNIT_LAYERLEVEL" val="1"/>
  <p:tag name="KSO_WM_TAG_VERSION" val="1.0"/>
  <p:tag name="KSO_WM_BEAUTIFY_FLAG" val="#wm#"/>
  <p:tag name="KSO_WM_UNIT_TYPE" val="i"/>
  <p:tag name="KSO_WM_UNIT_INDEX" val="3"/>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4"/>
  <p:tag name="KSO_WM_TEMPLATE_CATEGORY" val="mixed"/>
  <p:tag name="KSO_WM_TEMPLATE_INDEX" val="20202556"/>
  <p:tag name="KSO_WM_UNIT_LAYERLEVEL" val="1"/>
  <p:tag name="KSO_WM_TAG_VERSION" val="1.0"/>
  <p:tag name="KSO_WM_BEAUTIFY_FLAG" val="#wm#"/>
  <p:tag name="KSO_WM_UNIT_TYPE" val="i"/>
  <p:tag name="KSO_WM_UNIT_INDEX" val="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5"/>
  <p:tag name="KSO_WM_TEMPLATE_CATEGORY" val="mixed"/>
  <p:tag name="KSO_WM_TEMPLATE_INDEX" val="20202556"/>
  <p:tag name="KSO_WM_UNIT_LAYERLEVEL" val="1"/>
  <p:tag name="KSO_WM_TAG_VERSION" val="1.0"/>
  <p:tag name="KSO_WM_BEAUTIFY_FLAG" val="#wm#"/>
  <p:tag name="KSO_WM_UNIT_TYPE" val="i"/>
  <p:tag name="KSO_WM_UNIT_INDEX" val="5"/>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6"/>
  <p:tag name="KSO_WM_TEMPLATE_CATEGORY" val="mixed"/>
  <p:tag name="KSO_WM_TEMPLATE_INDEX" val="20202556"/>
  <p:tag name="KSO_WM_UNIT_LAYERLEVEL" val="1"/>
  <p:tag name="KSO_WM_TAG_VERSION" val="1.0"/>
  <p:tag name="KSO_WM_BEAUTIFY_FLAG" val="#wm#"/>
  <p:tag name="KSO_WM_UNIT_TYPE" val="i"/>
  <p:tag name="KSO_WM_UNIT_INDEX" val="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7"/>
  <p:tag name="KSO_WM_TEMPLATE_CATEGORY" val="mixed"/>
  <p:tag name="KSO_WM_TEMPLATE_INDEX" val="20202556"/>
  <p:tag name="KSO_WM_UNIT_LAYERLEVEL" val="1"/>
  <p:tag name="KSO_WM_TAG_VERSION" val="1.0"/>
  <p:tag name="KSO_WM_BEAUTIFY_FLAG" val="#wm#"/>
  <p:tag name="KSO_WM_UNIT_TYPE" val="i"/>
  <p:tag name="KSO_WM_UNIT_INDEX" val="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8"/>
  <p:tag name="KSO_WM_TEMPLATE_CATEGORY" val="mixed"/>
  <p:tag name="KSO_WM_TEMPLATE_INDEX" val="20202556"/>
  <p:tag name="KSO_WM_UNIT_LAYERLEVEL" val="1"/>
  <p:tag name="KSO_WM_TAG_VERSION" val="1.0"/>
  <p:tag name="KSO_WM_BEAUTIFY_FLAG" val="#wm#"/>
  <p:tag name="KSO_WM_UNIT_TYPE" val="i"/>
  <p:tag name="KSO_WM_UNIT_INDEX" val="8"/>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PLACING_PICTURE_USER_VIEWPORT" val="{&quot;height&quot;:3930,&quot;width&quot;:378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9"/>
  <p:tag name="KSO_WM_TEMPLATE_CATEGORY" val="mixed"/>
  <p:tag name="KSO_WM_TEMPLATE_INDEX" val="20202556"/>
  <p:tag name="KSO_WM_UNIT_LAYERLEVEL" val="1"/>
  <p:tag name="KSO_WM_TAG_VERSION" val="1.0"/>
  <p:tag name="KSO_WM_BEAUTIFY_FLAG" val="#wm#"/>
  <p:tag name="KSO_WM_UNIT_TYPE" val="i"/>
  <p:tag name="KSO_WM_UNIT_INDEX" val="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0"/>
  <p:tag name="KSO_WM_TEMPLATE_CATEGORY" val="mixed"/>
  <p:tag name="KSO_WM_TEMPLATE_INDEX" val="20202556"/>
  <p:tag name="KSO_WM_UNIT_LAYERLEVEL" val="1"/>
  <p:tag name="KSO_WM_TAG_VERSION" val="1.0"/>
  <p:tag name="KSO_WM_BEAUTIFY_FLAG" val="#wm#"/>
  <p:tag name="KSO_WM_UNIT_TYPE" val="i"/>
  <p:tag name="KSO_WM_UNIT_INDEX" val="10"/>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UNIT_TEXTBOXSTYLE_SHAPETYPE" val="1"/>
  <p:tag name="KSO_WM_UNIT_TEXTBOXSTYLE_ADJUSTLEFT" val="0_186.7504"/>
  <p:tag name="KSO_WM_UNIT_TEXTBOXSTYLE_ADJUSTTOP" val="0_280.25"/>
  <p:tag name="KSO_WM_UNIT_TEXTBOXSTYLE_DECORATEINDEX" val="2"/>
  <p:tag name="KSO_WM_UNIT_HIGHLIGHT" val="0"/>
  <p:tag name="KSO_WM_UNIT_COMPATIBLE" val="0"/>
  <p:tag name="KSO_WM_UNIT_DIAGRAM_ISNUMVISUAL" val="0"/>
  <p:tag name="KSO_WM_UNIT_DIAGRAM_IS_NEED_ADD_PATH_ANIM" val="0"/>
  <p:tag name="KSO_WM_UNIT_DIAGRAM_ISREFERUNIT" val="0"/>
  <p:tag name="KSO_WM_UNIT_ID" val="mixed20202556_1*i*11"/>
  <p:tag name="KSO_WM_TEMPLATE_CATEGORY" val="mixed"/>
  <p:tag name="KSO_WM_TEMPLATE_INDEX" val="20202556"/>
  <p:tag name="KSO_WM_UNIT_LAYERLEVEL" val="1"/>
  <p:tag name="KSO_WM_TAG_VERSION" val="1.0"/>
  <p:tag name="KSO_WM_BEAUTIFY_FLAG" val="#wm#"/>
  <p:tag name="KSO_WM_UNIT_TYPE" val="i"/>
  <p:tag name="KSO_WM_UNIT_INDEX" val="11"/>
  <p:tag name="KSO_WM_UNIT_TEXTBOXSTYLE_GUID" val="{576597e9-a71a-42d0-86df-c756720dac2a}"/>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2"/>
  <p:tag name="KSO_WM_TEMPLATE_CATEGORY" val="mixed"/>
  <p:tag name="KSO_WM_TEMPLATE_INDEX" val="20202556"/>
  <p:tag name="KSO_WM_UNIT_LAYERLEVEL" val="1"/>
  <p:tag name="KSO_WM_TAG_VERSION" val="1.0"/>
  <p:tag name="KSO_WM_BEAUTIFY_FLAG" val="#wm#"/>
  <p:tag name="KSO_WM_UNIT_TYPE" val="i"/>
  <p:tag name="KSO_WM_UNIT_INDEX" val="12"/>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3"/>
  <p:tag name="KSO_WM_TEMPLATE_CATEGORY" val="mixed"/>
  <p:tag name="KSO_WM_TEMPLATE_INDEX" val="20202556"/>
  <p:tag name="KSO_WM_UNIT_LAYERLEVEL" val="1"/>
  <p:tag name="KSO_WM_TAG_VERSION" val="1.0"/>
  <p:tag name="KSO_WM_BEAUTIFY_FLAG" val="#wm#"/>
  <p:tag name="KSO_WM_UNIT_TYPE" val="i"/>
  <p:tag name="KSO_WM_UNIT_INDEX" val="13"/>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4"/>
  <p:tag name="KSO_WM_TEMPLATE_CATEGORY" val="mixed"/>
  <p:tag name="KSO_WM_TEMPLATE_INDEX" val="20202556"/>
  <p:tag name="KSO_WM_UNIT_LAYERLEVEL" val="1"/>
  <p:tag name="KSO_WM_TAG_VERSION" val="1.0"/>
  <p:tag name="KSO_WM_BEAUTIFY_FLAG" val="#wm#"/>
  <p:tag name="KSO_WM_UNIT_TYPE" val="i"/>
  <p:tag name="KSO_WM_UNIT_INDEX" val="1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5"/>
  <p:tag name="KSO_WM_TEMPLATE_CATEGORY" val="mixed"/>
  <p:tag name="KSO_WM_TEMPLATE_INDEX" val="20202556"/>
  <p:tag name="KSO_WM_UNIT_LAYERLEVEL" val="1"/>
  <p:tag name="KSO_WM_TAG_VERSION" val="1.0"/>
  <p:tag name="KSO_WM_BEAUTIFY_FLAG" val="#wm#"/>
  <p:tag name="KSO_WM_UNIT_TYPE" val="i"/>
  <p:tag name="KSO_WM_UNIT_INDEX" val="15"/>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6"/>
  <p:tag name="KSO_WM_TEMPLATE_CATEGORY" val="mixed"/>
  <p:tag name="KSO_WM_TEMPLATE_INDEX" val="20202556"/>
  <p:tag name="KSO_WM_UNIT_LAYERLEVEL" val="1"/>
  <p:tag name="KSO_WM_TAG_VERSION" val="1.0"/>
  <p:tag name="KSO_WM_BEAUTIFY_FLAG" val="#wm#"/>
  <p:tag name="KSO_WM_UNIT_TYPE" val="i"/>
  <p:tag name="KSO_WM_UNIT_INDEX" val="1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7"/>
  <p:tag name="KSO_WM_TEMPLATE_CATEGORY" val="mixed"/>
  <p:tag name="KSO_WM_TEMPLATE_INDEX" val="20202556"/>
  <p:tag name="KSO_WM_UNIT_LAYERLEVEL" val="1"/>
  <p:tag name="KSO_WM_TAG_VERSION" val="1.0"/>
  <p:tag name="KSO_WM_BEAUTIFY_FLAG" val="#wm#"/>
  <p:tag name="KSO_WM_UNIT_TYPE" val="i"/>
  <p:tag name="KSO_WM_UNIT_INDEX" val="1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mixed20202556_1*i*18"/>
  <p:tag name="KSO_WM_TEMPLATE_CATEGORY" val="mixed"/>
  <p:tag name="KSO_WM_TEMPLATE_INDEX" val="20202556"/>
  <p:tag name="KSO_WM_UNIT_LAYERLEVEL" val="1"/>
  <p:tag name="KSO_WM_TAG_VERSION" val="1.0"/>
  <p:tag name="KSO_WM_BEAUTIFY_FLAG" val="#wm#"/>
  <p:tag name="KSO_WM_UNIT_TYPE" val="i"/>
  <p:tag name="KSO_WM_UNIT_INDEX" val="18"/>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1_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汉仪雅酷黑 65W">
      <a:majorFont>
        <a:latin typeface="汉仪雅酷黑 45W"/>
        <a:ea typeface="汉仪雅酷黑 65W"/>
        <a:cs typeface=""/>
      </a:majorFont>
      <a:minorFont>
        <a:latin typeface="汉仪雅酷黑 45W"/>
        <a:ea typeface="汉仪雅酷黑 45W"/>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19833</Words>
  <Application>WPS 表格</Application>
  <PresentationFormat>全屏显示(16:9)</PresentationFormat>
  <Paragraphs>2446</Paragraphs>
  <Slides>71</Slides>
  <Notes>0</Notes>
  <HiddenSlides>1</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71</vt:i4>
      </vt:variant>
    </vt:vector>
  </HeadingPairs>
  <TitlesOfParts>
    <vt:vector size="107" baseType="lpstr">
      <vt:lpstr>Arial</vt:lpstr>
      <vt:lpstr>宋体</vt:lpstr>
      <vt:lpstr>Wingdings</vt:lpstr>
      <vt:lpstr>汉仪旗黑-50S</vt:lpstr>
      <vt:lpstr>汉仪中黑KW</vt:lpstr>
      <vt:lpstr>黑体</vt:lpstr>
      <vt:lpstr>Calibri Light</vt:lpstr>
      <vt:lpstr>Helvetica Neue</vt:lpstr>
      <vt:lpstr>方正宋刻本秀楷简体</vt:lpstr>
      <vt:lpstr>汉仪书宋二KW</vt:lpstr>
      <vt:lpstr>汉仪雅酷黑 65W</vt:lpstr>
      <vt:lpstr>Times New Roman</vt:lpstr>
      <vt:lpstr>Times New Roman Bold</vt:lpstr>
      <vt:lpstr>楷体</vt:lpstr>
      <vt:lpstr>微软雅黑</vt:lpstr>
      <vt:lpstr>汉仪旗黑</vt:lpstr>
      <vt:lpstr>宋体</vt:lpstr>
      <vt:lpstr>Arial Unicode MS</vt:lpstr>
      <vt:lpstr>汉仪雅酷黑 45W</vt:lpstr>
      <vt:lpstr>等线</vt:lpstr>
      <vt:lpstr>Times New Roman Regular</vt:lpstr>
      <vt:lpstr>Wingdings</vt:lpstr>
      <vt:lpstr>微软雅黑</vt:lpstr>
      <vt:lpstr>Heiti SC Medium</vt:lpstr>
      <vt:lpstr>Heiti SC Light</vt:lpstr>
      <vt:lpstr>Times New Roman Regular</vt:lpstr>
      <vt:lpstr>宋体</vt:lpstr>
      <vt:lpstr>汉仪楷体KW</vt:lpstr>
      <vt:lpstr>汉仪中等线KW</vt:lpstr>
      <vt:lpstr>楷体</vt:lpstr>
      <vt:lpstr>汉仪旗黑-50S</vt:lpstr>
      <vt:lpstr>汉仪雅酷黑 65W</vt:lpstr>
      <vt:lpstr>等线</vt:lpstr>
      <vt:lpstr>黑体</vt:lpstr>
      <vt:lpstr>宋体-简</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零</cp:lastModifiedBy>
  <cp:revision>71</cp:revision>
  <dcterms:created xsi:type="dcterms:W3CDTF">2025-11-02T12:13:16Z</dcterms:created>
  <dcterms:modified xsi:type="dcterms:W3CDTF">2025-11-02T12:13:16Z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2052-7.2.2.8955</vt:lpwstr>
  </property>
  <property fmtid="{D5CDD505-2E9C-101B-9397-08002B2CF9AE}" pid="3" name="KSOTemplateUUID">
    <vt:lpwstr>v1.0_mb_uD8U8q76Yyl+q8/UxWd2zQ==</vt:lpwstr>
  </property>
  <property fmtid="{D5CDD505-2E9C-101B-9397-08002B2CF9AE}" pid="4" name="ICV">
    <vt:lpwstr>3E499AC54E09790219690169DFC16072_43</vt:lpwstr>
  </property>
</Properties>
</file>